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3" r:id="rId3"/>
    <p:sldId id="336" r:id="rId4"/>
    <p:sldId id="337" r:id="rId5"/>
    <p:sldId id="338" r:id="rId6"/>
    <p:sldId id="339" r:id="rId7"/>
    <p:sldId id="340" r:id="rId8"/>
    <p:sldId id="341" r:id="rId9"/>
    <p:sldId id="342" r:id="rId10"/>
    <p:sldId id="343" r:id="rId11"/>
    <p:sldId id="344" r:id="rId12"/>
    <p:sldId id="355" r:id="rId13"/>
    <p:sldId id="345" r:id="rId14"/>
    <p:sldId id="346" r:id="rId15"/>
    <p:sldId id="347" r:id="rId16"/>
    <p:sldId id="348" r:id="rId17"/>
    <p:sldId id="349" r:id="rId18"/>
    <p:sldId id="350" r:id="rId19"/>
    <p:sldId id="352" r:id="rId20"/>
    <p:sldId id="353" r:id="rId21"/>
    <p:sldId id="35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068"/>
    <a:srgbClr val="FCFCFC"/>
    <a:srgbClr val="555464"/>
    <a:srgbClr val="4B49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3" autoAdjust="0"/>
    <p:restoredTop sz="92735" autoAdjust="0"/>
  </p:normalViewPr>
  <p:slideViewPr>
    <p:cSldViewPr>
      <p:cViewPr varScale="1">
        <p:scale>
          <a:sx n="107" d="100"/>
          <a:sy n="107" d="100"/>
        </p:scale>
        <p:origin x="204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52239-6C6F-472F-B175-F0FADCEE2BD3}" type="datetimeFigureOut">
              <a:rPr lang="en-US" smtClean="0"/>
              <a:t>11/7/2018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FF5570-FE69-4FDF-99DA-8CDE436443CD}" type="slidenum">
              <a:rPr lang="en-US" smtClean="0"/>
              <a:t>‹#›</a:t>
            </a:fld>
            <a:endParaRPr lang="en-US" dirty="0"/>
          </a:p>
        </p:txBody>
      </p:sp>
    </p:spTree>
    <p:extLst>
      <p:ext uri="{BB962C8B-B14F-4D97-AF65-F5344CB8AC3E}">
        <p14:creationId xmlns:p14="http://schemas.microsoft.com/office/powerpoint/2010/main" val="188005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3</a:t>
            </a:fld>
            <a:endParaRPr lang="en-US" dirty="0"/>
          </a:p>
        </p:txBody>
      </p:sp>
    </p:spTree>
    <p:extLst>
      <p:ext uri="{BB962C8B-B14F-4D97-AF65-F5344CB8AC3E}">
        <p14:creationId xmlns:p14="http://schemas.microsoft.com/office/powerpoint/2010/main" val="2886285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12</a:t>
            </a:fld>
            <a:endParaRPr lang="en-US" dirty="0"/>
          </a:p>
        </p:txBody>
      </p:sp>
    </p:spTree>
    <p:extLst>
      <p:ext uri="{BB962C8B-B14F-4D97-AF65-F5344CB8AC3E}">
        <p14:creationId xmlns:p14="http://schemas.microsoft.com/office/powerpoint/2010/main" val="290009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13</a:t>
            </a:fld>
            <a:endParaRPr lang="en-US" dirty="0"/>
          </a:p>
        </p:txBody>
      </p:sp>
    </p:spTree>
    <p:extLst>
      <p:ext uri="{BB962C8B-B14F-4D97-AF65-F5344CB8AC3E}">
        <p14:creationId xmlns:p14="http://schemas.microsoft.com/office/powerpoint/2010/main" val="326047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14</a:t>
            </a:fld>
            <a:endParaRPr lang="en-US" dirty="0"/>
          </a:p>
        </p:txBody>
      </p:sp>
    </p:spTree>
    <p:extLst>
      <p:ext uri="{BB962C8B-B14F-4D97-AF65-F5344CB8AC3E}">
        <p14:creationId xmlns:p14="http://schemas.microsoft.com/office/powerpoint/2010/main" val="358280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15</a:t>
            </a:fld>
            <a:endParaRPr lang="en-US" dirty="0"/>
          </a:p>
        </p:txBody>
      </p:sp>
    </p:spTree>
    <p:extLst>
      <p:ext uri="{BB962C8B-B14F-4D97-AF65-F5344CB8AC3E}">
        <p14:creationId xmlns:p14="http://schemas.microsoft.com/office/powerpoint/2010/main" val="3334055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16</a:t>
            </a:fld>
            <a:endParaRPr lang="en-US" dirty="0"/>
          </a:p>
        </p:txBody>
      </p:sp>
    </p:spTree>
    <p:extLst>
      <p:ext uri="{BB962C8B-B14F-4D97-AF65-F5344CB8AC3E}">
        <p14:creationId xmlns:p14="http://schemas.microsoft.com/office/powerpoint/2010/main" val="1652078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17</a:t>
            </a:fld>
            <a:endParaRPr lang="en-US" dirty="0"/>
          </a:p>
        </p:txBody>
      </p:sp>
    </p:spTree>
    <p:extLst>
      <p:ext uri="{BB962C8B-B14F-4D97-AF65-F5344CB8AC3E}">
        <p14:creationId xmlns:p14="http://schemas.microsoft.com/office/powerpoint/2010/main" val="1261153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18</a:t>
            </a:fld>
            <a:endParaRPr lang="en-US" dirty="0"/>
          </a:p>
        </p:txBody>
      </p:sp>
    </p:spTree>
    <p:extLst>
      <p:ext uri="{BB962C8B-B14F-4D97-AF65-F5344CB8AC3E}">
        <p14:creationId xmlns:p14="http://schemas.microsoft.com/office/powerpoint/2010/main" val="90197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19</a:t>
            </a:fld>
            <a:endParaRPr lang="en-US" dirty="0"/>
          </a:p>
        </p:txBody>
      </p:sp>
    </p:spTree>
    <p:extLst>
      <p:ext uri="{BB962C8B-B14F-4D97-AF65-F5344CB8AC3E}">
        <p14:creationId xmlns:p14="http://schemas.microsoft.com/office/powerpoint/2010/main" val="329716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20</a:t>
            </a:fld>
            <a:endParaRPr lang="en-US" dirty="0"/>
          </a:p>
        </p:txBody>
      </p:sp>
    </p:spTree>
    <p:extLst>
      <p:ext uri="{BB962C8B-B14F-4D97-AF65-F5344CB8AC3E}">
        <p14:creationId xmlns:p14="http://schemas.microsoft.com/office/powerpoint/2010/main" val="2791547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21</a:t>
            </a:fld>
            <a:endParaRPr lang="en-US" dirty="0"/>
          </a:p>
        </p:txBody>
      </p:sp>
    </p:spTree>
    <p:extLst>
      <p:ext uri="{BB962C8B-B14F-4D97-AF65-F5344CB8AC3E}">
        <p14:creationId xmlns:p14="http://schemas.microsoft.com/office/powerpoint/2010/main" val="86239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4</a:t>
            </a:fld>
            <a:endParaRPr lang="en-US" dirty="0"/>
          </a:p>
        </p:txBody>
      </p:sp>
    </p:spTree>
    <p:extLst>
      <p:ext uri="{BB962C8B-B14F-4D97-AF65-F5344CB8AC3E}">
        <p14:creationId xmlns:p14="http://schemas.microsoft.com/office/powerpoint/2010/main" val="26278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5</a:t>
            </a:fld>
            <a:endParaRPr lang="en-US" dirty="0"/>
          </a:p>
        </p:txBody>
      </p:sp>
    </p:spTree>
    <p:extLst>
      <p:ext uri="{BB962C8B-B14F-4D97-AF65-F5344CB8AC3E}">
        <p14:creationId xmlns:p14="http://schemas.microsoft.com/office/powerpoint/2010/main" val="160346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6</a:t>
            </a:fld>
            <a:endParaRPr lang="en-US" dirty="0"/>
          </a:p>
        </p:txBody>
      </p:sp>
    </p:spTree>
    <p:extLst>
      <p:ext uri="{BB962C8B-B14F-4D97-AF65-F5344CB8AC3E}">
        <p14:creationId xmlns:p14="http://schemas.microsoft.com/office/powerpoint/2010/main" val="268497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7</a:t>
            </a:fld>
            <a:endParaRPr lang="en-US" dirty="0"/>
          </a:p>
        </p:txBody>
      </p:sp>
    </p:spTree>
    <p:extLst>
      <p:ext uri="{BB962C8B-B14F-4D97-AF65-F5344CB8AC3E}">
        <p14:creationId xmlns:p14="http://schemas.microsoft.com/office/powerpoint/2010/main" val="367586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布魯姆</a:t>
            </a:r>
            <a:r>
              <a:rPr lang="en-US" altLang="zh-TW" sz="1200" b="0" i="0" kern="1200" dirty="0" smtClean="0">
                <a:solidFill>
                  <a:schemeClr val="tx1"/>
                </a:solidFill>
                <a:effectLst/>
                <a:latin typeface="+mn-lt"/>
                <a:ea typeface="+mn-ea"/>
                <a:cs typeface="+mn-cs"/>
              </a:rPr>
              <a:t>(Bloom)</a:t>
            </a:r>
            <a:r>
              <a:rPr lang="zh-TW" altLang="en-US" sz="1200" b="0" i="0" kern="1200" dirty="0" smtClean="0">
                <a:solidFill>
                  <a:schemeClr val="tx1"/>
                </a:solidFill>
                <a:effectLst/>
                <a:latin typeface="+mn-lt"/>
                <a:ea typeface="+mn-ea"/>
                <a:cs typeface="+mn-cs"/>
              </a:rPr>
              <a:t>等人在</a:t>
            </a:r>
            <a:r>
              <a:rPr lang="en-US" altLang="zh-TW" sz="1200" b="0" i="0" kern="1200" dirty="0" smtClean="0">
                <a:solidFill>
                  <a:schemeClr val="tx1"/>
                </a:solidFill>
                <a:effectLst/>
                <a:latin typeface="+mn-lt"/>
                <a:ea typeface="+mn-ea"/>
                <a:cs typeface="+mn-cs"/>
              </a:rPr>
              <a:t>1960</a:t>
            </a:r>
            <a:r>
              <a:rPr lang="zh-TW" altLang="en-US" sz="1200" b="0" i="0" kern="1200" dirty="0" smtClean="0">
                <a:solidFill>
                  <a:schemeClr val="tx1"/>
                </a:solidFill>
                <a:effectLst/>
                <a:latin typeface="+mn-lt"/>
                <a:ea typeface="+mn-ea"/>
                <a:cs typeface="+mn-cs"/>
              </a:rPr>
              <a:t>年提出認知領域</a:t>
            </a:r>
            <a:r>
              <a:rPr lang="en-US" altLang="zh-TW" sz="1200" b="0" i="0" kern="1200" dirty="0" smtClean="0">
                <a:solidFill>
                  <a:schemeClr val="tx1"/>
                </a:solidFill>
                <a:effectLst/>
                <a:latin typeface="+mn-lt"/>
                <a:ea typeface="+mn-ea"/>
                <a:cs typeface="+mn-cs"/>
              </a:rPr>
              <a:t>(Cognitive Domain)</a:t>
            </a:r>
            <a:r>
              <a:rPr lang="zh-TW" altLang="en-US" sz="1200" b="0" i="0" kern="1200" dirty="0" smtClean="0">
                <a:solidFill>
                  <a:schemeClr val="tx1"/>
                </a:solidFill>
                <a:effectLst/>
                <a:latin typeface="+mn-lt"/>
                <a:ea typeface="+mn-ea"/>
                <a:cs typeface="+mn-cs"/>
              </a:rPr>
              <a:t>的教育目標分類表，將認知領域的教學目標的類別，由最簡單到最複雜，由具體到抽象，排成六個層次，依序為</a:t>
            </a:r>
            <a:r>
              <a:rPr lang="zh-TW" altLang="en-US" sz="1200" b="1" i="0" kern="1200" dirty="0" smtClean="0">
                <a:solidFill>
                  <a:schemeClr val="tx1"/>
                </a:solidFill>
                <a:effectLst/>
                <a:latin typeface="+mn-lt"/>
                <a:ea typeface="+mn-ea"/>
                <a:cs typeface="+mn-cs"/>
              </a:rPr>
              <a:t>知識</a:t>
            </a:r>
            <a:r>
              <a:rPr lang="en-US" altLang="zh-TW" sz="1200" b="1" i="0" kern="1200" dirty="0" smtClean="0">
                <a:solidFill>
                  <a:schemeClr val="tx1"/>
                </a:solidFill>
                <a:effectLst/>
                <a:latin typeface="+mn-lt"/>
                <a:ea typeface="+mn-ea"/>
                <a:cs typeface="+mn-cs"/>
              </a:rPr>
              <a:t>(Knowledge)</a:t>
            </a:r>
            <a:r>
              <a:rPr lang="zh-TW" altLang="en-US" sz="1200" b="1" i="0" kern="1200" dirty="0" smtClean="0">
                <a:solidFill>
                  <a:schemeClr val="tx1"/>
                </a:solidFill>
                <a:effectLst/>
                <a:latin typeface="+mn-lt"/>
                <a:ea typeface="+mn-ea"/>
                <a:cs typeface="+mn-cs"/>
              </a:rPr>
              <a:t>、理解</a:t>
            </a:r>
            <a:r>
              <a:rPr lang="en-US" altLang="zh-TW" sz="1200" b="1" i="0" kern="1200" dirty="0" smtClean="0">
                <a:solidFill>
                  <a:schemeClr val="tx1"/>
                </a:solidFill>
                <a:effectLst/>
                <a:latin typeface="+mn-lt"/>
                <a:ea typeface="+mn-ea"/>
                <a:cs typeface="+mn-cs"/>
              </a:rPr>
              <a:t>(Comprehension)</a:t>
            </a:r>
            <a:r>
              <a:rPr lang="zh-TW" altLang="en-US" sz="1200" b="1" i="0" kern="1200" dirty="0" smtClean="0">
                <a:solidFill>
                  <a:schemeClr val="tx1"/>
                </a:solidFill>
                <a:effectLst/>
                <a:latin typeface="+mn-lt"/>
                <a:ea typeface="+mn-ea"/>
                <a:cs typeface="+mn-cs"/>
              </a:rPr>
              <a:t>、應用</a:t>
            </a:r>
            <a:r>
              <a:rPr lang="en-US" altLang="zh-TW" sz="1200" b="1" i="0" kern="1200" dirty="0" smtClean="0">
                <a:solidFill>
                  <a:schemeClr val="tx1"/>
                </a:solidFill>
                <a:effectLst/>
                <a:latin typeface="+mn-lt"/>
                <a:ea typeface="+mn-ea"/>
                <a:cs typeface="+mn-cs"/>
              </a:rPr>
              <a:t>(Application)</a:t>
            </a:r>
            <a:r>
              <a:rPr lang="zh-TW" altLang="en-US" sz="1200" b="1" i="0" kern="1200" dirty="0" smtClean="0">
                <a:solidFill>
                  <a:schemeClr val="tx1"/>
                </a:solidFill>
                <a:effectLst/>
                <a:latin typeface="+mn-lt"/>
                <a:ea typeface="+mn-ea"/>
                <a:cs typeface="+mn-cs"/>
              </a:rPr>
              <a:t>、分析</a:t>
            </a:r>
            <a:r>
              <a:rPr lang="en-US" altLang="zh-TW" sz="1200" b="1" i="0" kern="1200" dirty="0" smtClean="0">
                <a:solidFill>
                  <a:schemeClr val="tx1"/>
                </a:solidFill>
                <a:effectLst/>
                <a:latin typeface="+mn-lt"/>
                <a:ea typeface="+mn-ea"/>
                <a:cs typeface="+mn-cs"/>
              </a:rPr>
              <a:t>(Analysis)</a:t>
            </a:r>
            <a:r>
              <a:rPr lang="zh-TW" altLang="en-US" sz="1200" b="1" i="0" kern="1200" dirty="0" smtClean="0">
                <a:solidFill>
                  <a:schemeClr val="tx1"/>
                </a:solidFill>
                <a:effectLst/>
                <a:latin typeface="+mn-lt"/>
                <a:ea typeface="+mn-ea"/>
                <a:cs typeface="+mn-cs"/>
              </a:rPr>
              <a:t>、綜合</a:t>
            </a:r>
            <a:r>
              <a:rPr lang="en-US" altLang="zh-TW" sz="1200" b="1" i="0" kern="1200" dirty="0" smtClean="0">
                <a:solidFill>
                  <a:schemeClr val="tx1"/>
                </a:solidFill>
                <a:effectLst/>
                <a:latin typeface="+mn-lt"/>
                <a:ea typeface="+mn-ea"/>
                <a:cs typeface="+mn-cs"/>
              </a:rPr>
              <a:t>(Synthesis)</a:t>
            </a:r>
            <a:r>
              <a:rPr lang="zh-TW" altLang="en-US" sz="1200" b="1" i="0" kern="1200" dirty="0" smtClean="0">
                <a:solidFill>
                  <a:schemeClr val="tx1"/>
                </a:solidFill>
                <a:effectLst/>
                <a:latin typeface="+mn-lt"/>
                <a:ea typeface="+mn-ea"/>
                <a:cs typeface="+mn-cs"/>
              </a:rPr>
              <a:t>與評鑑</a:t>
            </a:r>
            <a:r>
              <a:rPr lang="en-US" altLang="zh-TW" sz="1200" b="1" i="0" kern="1200" dirty="0" smtClean="0">
                <a:solidFill>
                  <a:schemeClr val="tx1"/>
                </a:solidFill>
                <a:effectLst/>
                <a:latin typeface="+mn-lt"/>
                <a:ea typeface="+mn-ea"/>
                <a:cs typeface="+mn-cs"/>
              </a:rPr>
              <a:t>(Evaluation)</a:t>
            </a:r>
            <a:r>
              <a:rPr lang="zh-TW" altLang="en-US" sz="1200" b="1"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每一個較簡單的類別都是想掌握下一個較複雜的類別的先決條件。</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8</a:t>
            </a:fld>
            <a:endParaRPr lang="en-US" dirty="0"/>
          </a:p>
        </p:txBody>
      </p:sp>
    </p:spTree>
    <p:extLst>
      <p:ext uri="{BB962C8B-B14F-4D97-AF65-F5344CB8AC3E}">
        <p14:creationId xmlns:p14="http://schemas.microsoft.com/office/powerpoint/2010/main" val="1147415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9</a:t>
            </a:fld>
            <a:endParaRPr lang="en-US" dirty="0"/>
          </a:p>
        </p:txBody>
      </p:sp>
    </p:spTree>
    <p:extLst>
      <p:ext uri="{BB962C8B-B14F-4D97-AF65-F5344CB8AC3E}">
        <p14:creationId xmlns:p14="http://schemas.microsoft.com/office/powerpoint/2010/main" val="69604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10</a:t>
            </a:fld>
            <a:endParaRPr lang="en-US" dirty="0"/>
          </a:p>
        </p:txBody>
      </p:sp>
    </p:spTree>
    <p:extLst>
      <p:ext uri="{BB962C8B-B14F-4D97-AF65-F5344CB8AC3E}">
        <p14:creationId xmlns:p14="http://schemas.microsoft.com/office/powerpoint/2010/main" val="229161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電腦本位訓練（</a:t>
            </a:r>
            <a:r>
              <a:rPr lang="en-US" altLang="zh-TW" dirty="0" smtClean="0"/>
              <a:t>computer-based training</a:t>
            </a:r>
            <a:r>
              <a:rPr lang="zh-TW" altLang="en-US" dirty="0" smtClean="0"/>
              <a:t>，簡稱</a:t>
            </a:r>
            <a:r>
              <a:rPr lang="en-US" altLang="zh-TW" dirty="0" smtClean="0"/>
              <a:t>CBT</a:t>
            </a:r>
            <a:r>
              <a:rPr lang="zh-TW" altLang="en-US" dirty="0" smtClean="0"/>
              <a:t>）是一種互動式多媒體的訓練法，藉著電腦來傳遞其所要教學內容，可即時提供多種客觀評量方式來檢測學習者所學到的知識情況如何；這互動式的多媒體內容包含，如文本，圖形，動畫，聲音，數位幻燈片，影片和測驗等呈現方式，系統化協助學習者來進行學習。</a:t>
            </a:r>
            <a:endParaRPr lang="en-US" altLang="zh-TW" dirty="0" smtClean="0"/>
          </a:p>
          <a:p>
            <a:r>
              <a:rPr lang="zh-TW" altLang="en-US" dirty="0" smtClean="0"/>
              <a:t>電腦本位訓練是可提供一種有效率且合乎經濟成本的訓練方式，它是一客觀評量的訓練方式，可以使實施者觀察監測且客觀收集有助於訓練成果的一連串培訓活動的歷程。</a:t>
            </a:r>
            <a:endParaRPr lang="zh-TW" altLang="en-US" dirty="0"/>
          </a:p>
        </p:txBody>
      </p:sp>
      <p:sp>
        <p:nvSpPr>
          <p:cNvPr id="4" name="投影片編號版面配置區 3"/>
          <p:cNvSpPr>
            <a:spLocks noGrp="1"/>
          </p:cNvSpPr>
          <p:nvPr>
            <p:ph type="sldNum" sz="quarter" idx="10"/>
          </p:nvPr>
        </p:nvSpPr>
        <p:spPr/>
        <p:txBody>
          <a:bodyPr/>
          <a:lstStyle/>
          <a:p>
            <a:fld id="{E4FF5570-FE69-4FDF-99DA-8CDE436443CD}" type="slidenum">
              <a:rPr lang="en-US" smtClean="0"/>
              <a:t>11</a:t>
            </a:fld>
            <a:endParaRPr lang="en-US" dirty="0"/>
          </a:p>
        </p:txBody>
      </p:sp>
    </p:spTree>
    <p:extLst>
      <p:ext uri="{BB962C8B-B14F-4D97-AF65-F5344CB8AC3E}">
        <p14:creationId xmlns:p14="http://schemas.microsoft.com/office/powerpoint/2010/main" val="78165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64959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06218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
        <p:nvSpPr>
          <p:cNvPr id="8" name="Text Placeholder 2"/>
          <p:cNvSpPr>
            <a:spLocks noGrp="1"/>
          </p:cNvSpPr>
          <p:nvPr>
            <p:ph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0619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normAutofit/>
          </a:bodyPr>
          <a:lstStyle>
            <a:lvl1pPr>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890218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D5614-B734-4280-8F57-1D4947433C97}" type="slidenum">
              <a:rPr lang="en-US" smtClean="0"/>
              <a:t>‹#›</a:t>
            </a:fld>
            <a:endParaRPr lang="en-US" dirty="0"/>
          </a:p>
        </p:txBody>
      </p:sp>
      <p:sp>
        <p:nvSpPr>
          <p:cNvPr id="6" name="TextBox 5"/>
          <p:cNvSpPr txBox="1"/>
          <p:nvPr userDrawn="1"/>
        </p:nvSpPr>
        <p:spPr>
          <a:xfrm>
            <a:off x="467545" y="1604797"/>
            <a:ext cx="184731" cy="369332"/>
          </a:xfrm>
          <a:prstGeom prst="rect">
            <a:avLst/>
          </a:prstGeom>
          <a:noFill/>
        </p:spPr>
        <p:txBody>
          <a:bodyPr wrap="none" rtlCol="0">
            <a:spAutoFit/>
          </a:bodyPr>
          <a:lstStyle/>
          <a:p>
            <a:endParaRPr lang="en-US" dirty="0"/>
          </a:p>
        </p:txBody>
      </p:sp>
      <p:sp>
        <p:nvSpPr>
          <p:cNvPr id="7" name="TextBox 6"/>
          <p:cNvSpPr txBox="1"/>
          <p:nvPr userDrawn="1"/>
        </p:nvSpPr>
        <p:spPr>
          <a:xfrm>
            <a:off x="467544" y="1508787"/>
            <a:ext cx="8208912" cy="276999"/>
          </a:xfrm>
          <a:prstGeom prst="rect">
            <a:avLst/>
          </a:prstGeom>
          <a:noFill/>
        </p:spPr>
        <p:txBody>
          <a:bodyPr wrap="square" rtlCol="0">
            <a:spAutoFit/>
          </a:bodyPr>
          <a:lstStyle/>
          <a:p>
            <a:r>
              <a:rPr lang="en-US" sz="1200" dirty="0" smtClean="0">
                <a:solidFill>
                  <a:schemeClr val="bg1">
                    <a:lumMod val="65000"/>
                  </a:schemeClr>
                </a:solidFill>
              </a:rPr>
              <a:t>Test</a:t>
            </a:r>
            <a:endParaRPr lang="en-US" sz="1200" dirty="0">
              <a:solidFill>
                <a:schemeClr val="bg1">
                  <a:lumMod val="65000"/>
                </a:schemeClr>
              </a:solidFill>
            </a:endParaRPr>
          </a:p>
        </p:txBody>
      </p:sp>
    </p:spTree>
    <p:extLst>
      <p:ext uri="{BB962C8B-B14F-4D97-AF65-F5344CB8AC3E}">
        <p14:creationId xmlns:p14="http://schemas.microsoft.com/office/powerpoint/2010/main" val="3215384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31158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351871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372404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F42ADB-7D30-4CDA-A166-333DE990463F}" type="datetimeFigureOut">
              <a:rPr lang="en-US" smtClean="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D5614-B734-4280-8F57-1D4947433C97}" type="slidenum">
              <a:rPr lang="en-US" smtClean="0"/>
              <a:t>‹#›</a:t>
            </a:fld>
            <a:endParaRPr lang="en-US" dirty="0"/>
          </a:p>
        </p:txBody>
      </p:sp>
    </p:spTree>
    <p:extLst>
      <p:ext uri="{BB962C8B-B14F-4D97-AF65-F5344CB8AC3E}">
        <p14:creationId xmlns:p14="http://schemas.microsoft.com/office/powerpoint/2010/main" val="255919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42ADB-7D30-4CDA-A166-333DE990463F}" type="datetimeFigureOut">
              <a:rPr lang="en-US" smtClean="0"/>
              <a:t>11/7/2018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D5614-B734-4280-8F57-1D4947433C97}" type="slidenum">
              <a:rPr lang="en-US" smtClean="0"/>
              <a:t>‹#›</a:t>
            </a:fld>
            <a:endParaRPr lang="en-US" dirty="0"/>
          </a:p>
        </p:txBody>
      </p:sp>
    </p:spTree>
    <p:extLst>
      <p:ext uri="{BB962C8B-B14F-4D97-AF65-F5344CB8AC3E}">
        <p14:creationId xmlns:p14="http://schemas.microsoft.com/office/powerpoint/2010/main" val="3502316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4185" y="1803013"/>
            <a:ext cx="7470698" cy="1077218"/>
          </a:xfrm>
        </p:spPr>
        <p:txBody>
          <a:bodyPr wrap="square">
            <a:spAutoFit/>
          </a:bodyPr>
          <a:lstStyle/>
          <a:p>
            <a:r>
              <a:rPr lang="en-US" altLang="zh-TW" dirty="0"/>
              <a:t>Physical and Cognitive Effects of Virtual </a:t>
            </a:r>
            <a:r>
              <a:rPr lang="en-US" altLang="zh-TW" dirty="0" smtClean="0"/>
              <a:t>Reality Integrated </a:t>
            </a:r>
            <a:r>
              <a:rPr lang="en-US" altLang="zh-TW" dirty="0"/>
              <a:t>Training</a:t>
            </a:r>
            <a:endParaRPr lang="en-US" dirty="0">
              <a:solidFill>
                <a:schemeClr val="bg1">
                  <a:lumMod val="50000"/>
                </a:schemeClr>
              </a:solidFill>
            </a:endParaRPr>
          </a:p>
        </p:txBody>
      </p:sp>
      <p:sp>
        <p:nvSpPr>
          <p:cNvPr id="3" name="Subtitle 2"/>
          <p:cNvSpPr>
            <a:spLocks noGrp="1"/>
          </p:cNvSpPr>
          <p:nvPr>
            <p:ph type="subTitle" idx="1"/>
          </p:nvPr>
        </p:nvSpPr>
        <p:spPr>
          <a:xfrm>
            <a:off x="899591" y="4149080"/>
            <a:ext cx="7365291" cy="1514261"/>
          </a:xfrm>
        </p:spPr>
        <p:txBody>
          <a:bodyPr wrap="square">
            <a:spAutoFit/>
          </a:bodyPr>
          <a:lstStyle/>
          <a:p>
            <a:pPr algn="l">
              <a:lnSpc>
                <a:spcPct val="150000"/>
              </a:lnSpc>
            </a:pPr>
            <a:r>
              <a:rPr lang="en-US" altLang="zh-TW" b="1" i="1" dirty="0">
                <a:solidFill>
                  <a:schemeClr val="tx1"/>
                </a:solidFill>
              </a:rPr>
              <a:t>HUMAN FACTORS</a:t>
            </a:r>
          </a:p>
          <a:p>
            <a:pPr algn="l">
              <a:lnSpc>
                <a:spcPct val="150000"/>
              </a:lnSpc>
            </a:pPr>
            <a:r>
              <a:rPr lang="en-US" altLang="zh-TW" dirty="0">
                <a:solidFill>
                  <a:schemeClr val="tx1"/>
                </a:solidFill>
              </a:rPr>
              <a:t>Vol. 53, No. 5, October 2011, pp. </a:t>
            </a:r>
            <a:r>
              <a:rPr lang="en-US" altLang="zh-TW" dirty="0" smtClean="0">
                <a:solidFill>
                  <a:schemeClr val="tx1"/>
                </a:solidFill>
              </a:rPr>
              <a:t>558-572</a:t>
            </a:r>
          </a:p>
          <a:p>
            <a:pPr algn="l">
              <a:lnSpc>
                <a:spcPct val="150000"/>
              </a:lnSpc>
            </a:pPr>
            <a:r>
              <a:rPr lang="en-US" altLang="zh-TW" dirty="0">
                <a:solidFill>
                  <a:schemeClr val="tx1"/>
                </a:solidFill>
              </a:rPr>
              <a:t>Richard T. Stone, Kristopher P. Watts, </a:t>
            </a:r>
            <a:r>
              <a:rPr lang="en-US" altLang="zh-TW" dirty="0" err="1">
                <a:solidFill>
                  <a:schemeClr val="tx1"/>
                </a:solidFill>
              </a:rPr>
              <a:t>Peihan</a:t>
            </a:r>
            <a:r>
              <a:rPr lang="en-US" altLang="zh-TW" dirty="0">
                <a:solidFill>
                  <a:schemeClr val="tx1"/>
                </a:solidFill>
              </a:rPr>
              <a:t> </a:t>
            </a:r>
            <a:r>
              <a:rPr lang="en-US" altLang="zh-TW" dirty="0" err="1">
                <a:solidFill>
                  <a:schemeClr val="tx1"/>
                </a:solidFill>
              </a:rPr>
              <a:t>Zhong</a:t>
            </a:r>
            <a:r>
              <a:rPr lang="en-US" altLang="zh-TW" dirty="0">
                <a:solidFill>
                  <a:schemeClr val="tx1"/>
                </a:solidFill>
              </a:rPr>
              <a:t>, </a:t>
            </a:r>
            <a:r>
              <a:rPr lang="en-US" altLang="zh-TW" dirty="0" err="1" smtClean="0">
                <a:solidFill>
                  <a:schemeClr val="tx1"/>
                </a:solidFill>
              </a:rPr>
              <a:t>andChen-Shuang</a:t>
            </a:r>
            <a:r>
              <a:rPr lang="en-US" altLang="zh-TW" dirty="0" smtClean="0">
                <a:solidFill>
                  <a:schemeClr val="tx1"/>
                </a:solidFill>
              </a:rPr>
              <a:t> </a:t>
            </a:r>
            <a:r>
              <a:rPr lang="en-US" altLang="zh-TW" dirty="0">
                <a:solidFill>
                  <a:schemeClr val="tx1"/>
                </a:solidFill>
              </a:rPr>
              <a:t>Wei, </a:t>
            </a:r>
            <a:endParaRPr lang="en-US" altLang="zh-TW" dirty="0" smtClean="0">
              <a:solidFill>
                <a:schemeClr val="tx1"/>
              </a:solidFill>
            </a:endParaRPr>
          </a:p>
          <a:p>
            <a:pPr algn="l">
              <a:lnSpc>
                <a:spcPct val="150000"/>
              </a:lnSpc>
            </a:pPr>
            <a:r>
              <a:rPr lang="en-US" altLang="zh-TW" dirty="0" smtClean="0">
                <a:solidFill>
                  <a:schemeClr val="tx1"/>
                </a:solidFill>
              </a:rPr>
              <a:t>Iowa </a:t>
            </a:r>
            <a:r>
              <a:rPr lang="en-US" altLang="zh-TW" dirty="0">
                <a:solidFill>
                  <a:schemeClr val="tx1"/>
                </a:solidFill>
              </a:rPr>
              <a:t>State University, Ames</a:t>
            </a:r>
            <a:endParaRPr lang="en-US" dirty="0">
              <a:solidFill>
                <a:schemeClr val="tx1"/>
              </a:solidFill>
              <a:latin typeface="+mj-lt"/>
            </a:endParaRPr>
          </a:p>
        </p:txBody>
      </p:sp>
      <p:grpSp>
        <p:nvGrpSpPr>
          <p:cNvPr id="12" name="Group 11"/>
          <p:cNvGrpSpPr/>
          <p:nvPr/>
        </p:nvGrpSpPr>
        <p:grpSpPr>
          <a:xfrm>
            <a:off x="899592" y="3212976"/>
            <a:ext cx="4490344" cy="55420"/>
            <a:chOff x="2055030" y="1463669"/>
            <a:chExt cx="2304256" cy="544908"/>
          </a:xfrm>
        </p:grpSpPr>
        <p:sp>
          <p:nvSpPr>
            <p:cNvPr id="5" name="Rectangle 4"/>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31094" y="1463670"/>
              <a:ext cx="576064" cy="544907"/>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p:cNvSpPr/>
            <p:nvPr/>
          </p:nvSpPr>
          <p:spPr>
            <a:xfrm>
              <a:off x="3207158" y="1463669"/>
              <a:ext cx="576064" cy="5449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8"/>
            <p:cNvSpPr/>
            <p:nvPr/>
          </p:nvSpPr>
          <p:spPr>
            <a:xfrm>
              <a:off x="3783222" y="1463670"/>
              <a:ext cx="576064" cy="544907"/>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10" name="Title 1"/>
          <p:cNvSpPr txBox="1">
            <a:spLocks/>
          </p:cNvSpPr>
          <p:nvPr/>
        </p:nvSpPr>
        <p:spPr>
          <a:xfrm>
            <a:off x="794185" y="1177880"/>
            <a:ext cx="7470698" cy="58477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dirty="0" smtClean="0"/>
              <a:t>虛擬</a:t>
            </a:r>
            <a:r>
              <a:rPr lang="zh-TW" altLang="en-US" dirty="0"/>
              <a:t>實</a:t>
            </a:r>
            <a:r>
              <a:rPr lang="zh-TW" altLang="en-US" dirty="0" smtClean="0"/>
              <a:t>境結合訓練對生理與認知的影響</a:t>
            </a:r>
            <a:endParaRPr lang="en-US" dirty="0">
              <a:solidFill>
                <a:schemeClr val="bg1">
                  <a:lumMod val="50000"/>
                </a:schemeClr>
              </a:solidFill>
            </a:endParaRPr>
          </a:p>
        </p:txBody>
      </p:sp>
    </p:spTree>
    <p:extLst>
      <p:ext uri="{BB962C8B-B14F-4D97-AF65-F5344CB8AC3E}">
        <p14:creationId xmlns:p14="http://schemas.microsoft.com/office/powerpoint/2010/main" val="3080568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20347" y="979434"/>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認證與質量 </a:t>
            </a:r>
            <a:r>
              <a:rPr lang="en-US" sz="1700" b="1" dirty="0" smtClean="0">
                <a:solidFill>
                  <a:schemeClr val="accent1">
                    <a:lumMod val="60000"/>
                    <a:lumOff val="40000"/>
                  </a:schemeClr>
                </a:solidFill>
                <a:latin typeface="+mn-lt"/>
              </a:rPr>
              <a:t>Certification </a:t>
            </a:r>
            <a:r>
              <a:rPr lang="en-US" sz="1700" b="1" dirty="0">
                <a:solidFill>
                  <a:schemeClr val="accent1">
                    <a:lumMod val="60000"/>
                    <a:lumOff val="40000"/>
                  </a:schemeClr>
                </a:solidFill>
                <a:latin typeface="+mn-lt"/>
              </a:rPr>
              <a:t>and Quality</a:t>
            </a:r>
          </a:p>
        </p:txBody>
      </p:sp>
      <p:sp>
        <p:nvSpPr>
          <p:cNvPr id="14" name="Title 13"/>
          <p:cNvSpPr>
            <a:spLocks noGrp="1"/>
          </p:cNvSpPr>
          <p:nvPr>
            <p:ph type="title"/>
          </p:nvPr>
        </p:nvSpPr>
        <p:spPr>
          <a:xfrm>
            <a:off x="496494" y="355398"/>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96494" y="1509483"/>
            <a:ext cx="8151012" cy="2483175"/>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針對四種焊接類型所獲得的認證</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最多</a:t>
            </a:r>
            <a:r>
              <a:rPr lang="en-US" altLang="zh-TW" sz="1200" dirty="0" smtClean="0">
                <a:solidFill>
                  <a:schemeClr val="tx2">
                    <a:lumMod val="75000"/>
                  </a:schemeClr>
                </a:solidFill>
                <a:latin typeface="+mn-ea"/>
              </a:rPr>
              <a:t>11</a:t>
            </a:r>
            <a:r>
              <a:rPr lang="zh-TW" altLang="en-US" sz="1200" dirty="0" smtClean="0">
                <a:solidFill>
                  <a:schemeClr val="tx2">
                    <a:lumMod val="75000"/>
                  </a:schemeClr>
                </a:solidFill>
                <a:latin typeface="+mn-ea"/>
              </a:rPr>
              <a:t>個認證</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進行分析</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使用卡方檢定</a:t>
            </a:r>
            <a:r>
              <a:rPr lang="en-US" altLang="zh-TW" sz="1200" dirty="0">
                <a:solidFill>
                  <a:schemeClr val="tx2">
                    <a:lumMod val="75000"/>
                  </a:schemeClr>
                </a:solidFill>
                <a:latin typeface="+mn-ea"/>
              </a:rPr>
              <a:t>(chi-square </a:t>
            </a:r>
            <a:r>
              <a:rPr lang="en-US" altLang="zh-TW" sz="1200" dirty="0" smtClean="0">
                <a:solidFill>
                  <a:schemeClr val="tx2">
                    <a:lumMod val="75000"/>
                  </a:schemeClr>
                </a:solidFill>
                <a:latin typeface="+mn-ea"/>
              </a:rPr>
              <a:t>analysis)</a:t>
            </a:r>
            <a:r>
              <a:rPr lang="zh-TW" altLang="en-US" sz="1200" dirty="0" smtClean="0">
                <a:solidFill>
                  <a:schemeClr val="tx2">
                    <a:lumMod val="75000"/>
                  </a:schemeClr>
                </a:solidFill>
                <a:latin typeface="+mn-ea"/>
              </a:rPr>
              <a:t>發現焊接類型存在顯著差異，</a:t>
            </a:r>
            <a:endParaRPr lang="zh-TW" altLang="en-US" sz="1200" dirty="0">
              <a:solidFill>
                <a:schemeClr val="tx2">
                  <a:lumMod val="75000"/>
                </a:schemeClr>
              </a:solidFill>
              <a:latin typeface="+mn-ea"/>
            </a:endParaRPr>
          </a:p>
          <a:p>
            <a:pPr algn="just"/>
            <a:r>
              <a:rPr lang="en-US" altLang="zh-TW" sz="1200" dirty="0">
                <a:solidFill>
                  <a:schemeClr val="tx2">
                    <a:lumMod val="75000"/>
                  </a:schemeClr>
                </a:solidFill>
                <a:latin typeface="+mn-ea"/>
              </a:rPr>
              <a:t>2F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1G</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3F</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分別</a:t>
            </a:r>
            <a:r>
              <a:rPr lang="zh-TW" altLang="en-US" sz="1200" dirty="0">
                <a:solidFill>
                  <a:schemeClr val="tx2">
                    <a:lumMod val="75000"/>
                  </a:schemeClr>
                </a:solidFill>
                <a:latin typeface="+mn-ea"/>
              </a:rPr>
              <a:t>為</a:t>
            </a:r>
            <a:r>
              <a:rPr lang="en-US" altLang="zh-TW" sz="1200" dirty="0" smtClean="0">
                <a:solidFill>
                  <a:schemeClr val="tx2">
                    <a:lumMod val="75000"/>
                  </a:schemeClr>
                </a:solidFill>
                <a:latin typeface="+mn-ea"/>
              </a:rPr>
              <a:t>2.2</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3.667</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1.692</a:t>
            </a:r>
            <a:r>
              <a:rPr lang="zh-TW" altLang="en-US" sz="1200" dirty="0">
                <a:solidFill>
                  <a:schemeClr val="tx2">
                    <a:lumMod val="75000"/>
                  </a:schemeClr>
                </a:solidFill>
                <a:latin typeface="+mn-ea"/>
              </a:rPr>
              <a:t>和</a:t>
            </a:r>
            <a:r>
              <a:rPr lang="en-US" altLang="zh-TW" sz="1200" dirty="0">
                <a:solidFill>
                  <a:schemeClr val="tx2">
                    <a:lumMod val="75000"/>
                  </a:schemeClr>
                </a:solidFill>
                <a:latin typeface="+mn-ea"/>
              </a:rPr>
              <a:t>0.188</a:t>
            </a:r>
            <a:r>
              <a:rPr lang="zh-TW" altLang="en-US" sz="1200" dirty="0">
                <a:solidFill>
                  <a:schemeClr val="tx2">
                    <a:lumMod val="75000"/>
                  </a:schemeClr>
                </a:solidFill>
                <a:latin typeface="+mn-ea"/>
              </a:rPr>
              <a:t>，均小於</a:t>
            </a:r>
            <a:r>
              <a:rPr lang="en-US" altLang="zh-TW" sz="1200" dirty="0">
                <a:solidFill>
                  <a:schemeClr val="tx2">
                    <a:lumMod val="75000"/>
                  </a:schemeClr>
                </a:solidFill>
                <a:latin typeface="+mn-ea"/>
              </a:rPr>
              <a:t>3.841</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χ2</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1,0.05</a:t>
            </a:r>
            <a:r>
              <a:rPr lang="zh-TW" altLang="en-US" sz="1200" dirty="0">
                <a:solidFill>
                  <a:schemeClr val="tx2">
                    <a:lumMod val="75000"/>
                  </a:schemeClr>
                </a:solidFill>
                <a:latin typeface="+mn-ea"/>
              </a:rPr>
              <a:t>）。</a:t>
            </a:r>
          </a:p>
          <a:p>
            <a:pPr algn="just"/>
            <a:endParaRPr lang="zh-TW" altLang="en-US"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對於四種焊接類型所獲得的認證數量，兩種訓練方式沒有顯著差異</a:t>
            </a:r>
            <a:r>
              <a:rPr lang="en-US" altLang="zh-TW" sz="1200" dirty="0" smtClean="0">
                <a:solidFill>
                  <a:schemeClr val="tx2">
                    <a:lumMod val="75000"/>
                  </a:schemeClr>
                </a:solidFill>
                <a:latin typeface="+mn-ea"/>
              </a:rPr>
              <a:t>(&lt;0.05)</a:t>
            </a:r>
          </a:p>
          <a:p>
            <a:pPr algn="just"/>
            <a:r>
              <a:rPr lang="zh-TW" altLang="en-US" sz="1200" dirty="0" smtClean="0">
                <a:solidFill>
                  <a:schemeClr val="tx2">
                    <a:lumMod val="75000"/>
                  </a:schemeClr>
                </a:solidFill>
                <a:latin typeface="+mn-ea"/>
              </a:rPr>
              <a:t>儘管卡方檢定沒有顯著差異，但</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的結果非常接近</a:t>
            </a:r>
            <a:r>
              <a:rPr lang="en-US" altLang="zh-TW" sz="1200" dirty="0" smtClean="0">
                <a:solidFill>
                  <a:schemeClr val="tx2">
                    <a:lumMod val="75000"/>
                  </a:schemeClr>
                </a:solidFill>
                <a:latin typeface="+mn-ea"/>
              </a:rPr>
              <a:t>3.841</a:t>
            </a:r>
            <a:r>
              <a:rPr lang="zh-TW" altLang="en-US" sz="1200" dirty="0" smtClean="0">
                <a:solidFill>
                  <a:schemeClr val="tx2">
                    <a:lumMod val="75000"/>
                  </a:schemeClr>
                </a:solidFill>
                <a:latin typeface="+mn-ea"/>
              </a:rPr>
              <a:t>，表明</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組的認證率實際上是高於</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且在四種焊接類型中，</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組的認證率都比</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a:t>
            </a:r>
            <a:r>
              <a:rPr lang="zh-TW" altLang="en-US" sz="1200" dirty="0">
                <a:solidFill>
                  <a:schemeClr val="tx2">
                    <a:lumMod val="75000"/>
                  </a:schemeClr>
                </a:solidFill>
                <a:latin typeface="+mn-ea"/>
              </a:rPr>
              <a:t>高</a:t>
            </a:r>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每次</a:t>
            </a:r>
            <a:r>
              <a:rPr lang="zh-TW" altLang="en-US" sz="1200" dirty="0">
                <a:solidFill>
                  <a:schemeClr val="tx2">
                    <a:lumMod val="75000"/>
                  </a:schemeClr>
                </a:solidFill>
                <a:latin typeface="+mn-ea"/>
              </a:rPr>
              <a:t>焊接</a:t>
            </a:r>
            <a:r>
              <a:rPr lang="zh-TW" altLang="en-US" sz="1200" dirty="0" smtClean="0">
                <a:solidFill>
                  <a:schemeClr val="tx2">
                    <a:lumMod val="75000"/>
                  </a:schemeClr>
                </a:solidFill>
                <a:latin typeface="+mn-ea"/>
              </a:rPr>
              <a:t>測試會得到一個質量分數，介於</a:t>
            </a:r>
            <a:r>
              <a:rPr lang="en-US" altLang="zh-TW" sz="1200" dirty="0" smtClean="0">
                <a:solidFill>
                  <a:schemeClr val="tx2">
                    <a:lumMod val="75000"/>
                  </a:schemeClr>
                </a:solidFill>
                <a:latin typeface="+mn-ea"/>
              </a:rPr>
              <a:t>0</a:t>
            </a:r>
            <a:r>
              <a:rPr lang="zh-TW" altLang="en-US" sz="1200" dirty="0" smtClean="0">
                <a:solidFill>
                  <a:schemeClr val="tx2">
                    <a:lumMod val="75000"/>
                  </a:schemeClr>
                </a:solidFill>
                <a:latin typeface="+mn-ea"/>
              </a:rPr>
              <a:t>到</a:t>
            </a:r>
            <a:r>
              <a:rPr lang="en-US" altLang="zh-TW" sz="1200" dirty="0" smtClean="0">
                <a:solidFill>
                  <a:schemeClr val="tx2">
                    <a:lumMod val="75000"/>
                  </a:schemeClr>
                </a:solidFill>
                <a:latin typeface="+mn-ea"/>
              </a:rPr>
              <a:t>100</a:t>
            </a:r>
            <a:r>
              <a:rPr lang="zh-TW" altLang="en-US" sz="1200" dirty="0" smtClean="0">
                <a:solidFill>
                  <a:schemeClr val="tx2">
                    <a:lumMod val="75000"/>
                  </a:schemeClr>
                </a:solidFill>
                <a:latin typeface="+mn-ea"/>
              </a:rPr>
              <a:t>，評斷的依據是結構變量</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彎曲測試</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以及視覺參數</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焊縫的尺寸</a:t>
            </a:r>
            <a:r>
              <a:rPr lang="en-US" altLang="zh-TW" sz="1200" dirty="0" smtClean="0">
                <a:solidFill>
                  <a:schemeClr val="tx2">
                    <a:lumMod val="75000"/>
                  </a:schemeClr>
                </a:solidFill>
                <a:latin typeface="+mn-ea"/>
              </a:rPr>
              <a:t>)</a:t>
            </a:r>
            <a:endParaRPr lang="zh-TW" altLang="en-US"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a:t>
            </a:r>
            <a:r>
              <a:rPr lang="en-US" altLang="zh-TW" sz="1200" dirty="0">
                <a:solidFill>
                  <a:schemeClr val="tx2">
                    <a:lumMod val="75000"/>
                  </a:schemeClr>
                </a:solidFill>
                <a:latin typeface="+mn-ea"/>
              </a:rPr>
              <a:t>2F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3F</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中，皆未發現兩組訓練方式有顯著差異</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的</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分數則顯著較高</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T</a:t>
            </a:r>
            <a:r>
              <a:rPr lang="en-US" altLang="zh-TW" sz="1200" baseline="-25000" dirty="0" smtClean="0">
                <a:solidFill>
                  <a:schemeClr val="tx2">
                    <a:lumMod val="75000"/>
                  </a:schemeClr>
                </a:solidFill>
                <a:latin typeface="+mn-ea"/>
              </a:rPr>
              <a:t>0.05</a:t>
            </a:r>
            <a:r>
              <a:rPr lang="en-US" altLang="zh-TW" sz="1200" baseline="-25000" dirty="0">
                <a:solidFill>
                  <a:schemeClr val="tx2">
                    <a:lumMod val="75000"/>
                  </a:schemeClr>
                </a:solidFill>
                <a:latin typeface="+mn-ea"/>
              </a:rPr>
              <a:t>, 1, </a:t>
            </a:r>
            <a:r>
              <a:rPr lang="en-US" altLang="zh-TW" sz="1200" baseline="-25000" dirty="0" smtClean="0">
                <a:solidFill>
                  <a:schemeClr val="tx2">
                    <a:lumMod val="75000"/>
                  </a:schemeClr>
                </a:solidFill>
                <a:latin typeface="+mn-ea"/>
              </a:rPr>
              <a:t>20</a:t>
            </a:r>
            <a:r>
              <a:rPr lang="en-US" altLang="zh-TW" sz="1200" dirty="0" smtClean="0">
                <a:solidFill>
                  <a:schemeClr val="tx2">
                    <a:lumMod val="75000"/>
                  </a:schemeClr>
                </a:solidFill>
                <a:latin typeface="+mn-ea"/>
              </a:rPr>
              <a:t>= </a:t>
            </a:r>
            <a:r>
              <a:rPr lang="en-US" altLang="zh-TW" sz="1200" dirty="0">
                <a:solidFill>
                  <a:schemeClr val="tx2">
                    <a:lumMod val="75000"/>
                  </a:schemeClr>
                </a:solidFill>
                <a:latin typeface="+mn-ea"/>
              </a:rPr>
              <a:t>−2.237, p = </a:t>
            </a:r>
            <a:r>
              <a:rPr lang="en-US" altLang="zh-TW" sz="1200" dirty="0" smtClean="0">
                <a:solidFill>
                  <a:schemeClr val="tx2">
                    <a:lumMod val="75000"/>
                  </a:schemeClr>
                </a:solidFill>
                <a:latin typeface="+mn-ea"/>
              </a:rPr>
              <a:t>0.037</a:t>
            </a:r>
            <a:r>
              <a:rPr lang="en-US" altLang="zh-TW" sz="1200" dirty="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endParaRPr lang="zh-TW" altLang="en-US" sz="1200" dirty="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pic>
        <p:nvPicPr>
          <p:cNvPr id="2" name="圖片 1" descr="許凱鈞萬歲.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2438" t="26900" r="56300" b="44225"/>
          <a:stretch/>
        </p:blipFill>
        <p:spPr>
          <a:xfrm>
            <a:off x="5580112" y="4098321"/>
            <a:ext cx="3314173" cy="2454943"/>
          </a:xfrm>
          <a:prstGeom prst="rect">
            <a:avLst/>
          </a:prstGeom>
        </p:spPr>
      </p:pic>
      <p:pic>
        <p:nvPicPr>
          <p:cNvPr id="4" name="圖片 3" descr="許凱鈞萬歲.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1650" t="37006" r="35038" b="37006"/>
          <a:stretch/>
        </p:blipFill>
        <p:spPr>
          <a:xfrm>
            <a:off x="107504" y="4366058"/>
            <a:ext cx="5329898" cy="1744330"/>
          </a:xfrm>
          <a:prstGeom prst="rect">
            <a:avLst/>
          </a:prstGeom>
        </p:spPr>
      </p:pic>
    </p:spTree>
    <p:extLst>
      <p:ext uri="{BB962C8B-B14F-4D97-AF65-F5344CB8AC3E}">
        <p14:creationId xmlns:p14="http://schemas.microsoft.com/office/powerpoint/2010/main" val="194834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訓練時間 </a:t>
            </a:r>
            <a:r>
              <a:rPr lang="en-US" sz="1700" b="1" dirty="0" smtClean="0">
                <a:solidFill>
                  <a:schemeClr val="accent1">
                    <a:lumMod val="60000"/>
                    <a:lumOff val="40000"/>
                  </a:schemeClr>
                </a:solidFill>
                <a:latin typeface="+mn-lt"/>
              </a:rPr>
              <a:t>Training </a:t>
            </a:r>
            <a:r>
              <a:rPr lang="en-US" sz="1700" b="1" dirty="0">
                <a:solidFill>
                  <a:schemeClr val="accent1">
                    <a:lumMod val="60000"/>
                    <a:lumOff val="40000"/>
                  </a:schemeClr>
                </a:solidFill>
                <a:latin typeface="+mn-lt"/>
              </a:rPr>
              <a:t>Time</a:t>
            </a: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73908" y="1900979"/>
            <a:ext cx="8151012" cy="1190514"/>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兩組訓練受測者在不同焊接類型所花費的訓練時間，兩者相比</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時間明顯皆較短</a:t>
            </a:r>
            <a:endParaRPr lang="en-US" altLang="zh-TW" sz="1200" dirty="0" smtClean="0">
              <a:solidFill>
                <a:schemeClr val="tx2">
                  <a:lumMod val="75000"/>
                </a:schemeClr>
              </a:solidFill>
              <a:latin typeface="+mn-ea"/>
            </a:endParaRPr>
          </a:p>
          <a:p>
            <a:pPr algn="just"/>
            <a:endParaRPr lang="zh-TW" altLang="en-US"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2F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T</a:t>
            </a:r>
            <a:r>
              <a:rPr lang="en-US" altLang="zh-TW" sz="1200" baseline="-25000" dirty="0">
                <a:solidFill>
                  <a:schemeClr val="tx2">
                    <a:lumMod val="75000"/>
                  </a:schemeClr>
                </a:solidFill>
                <a:latin typeface="+mn-ea"/>
              </a:rPr>
              <a:t>0.05,1,20</a:t>
            </a:r>
            <a:r>
              <a:rPr lang="en-US" altLang="zh-TW" sz="1200" dirty="0">
                <a:solidFill>
                  <a:schemeClr val="tx2">
                    <a:lumMod val="75000"/>
                  </a:schemeClr>
                </a:solidFill>
                <a:latin typeface="+mn-ea"/>
              </a:rPr>
              <a:t> = 6.367</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p≤.001</a:t>
            </a:r>
            <a:r>
              <a:rPr lang="zh-TW" altLang="en-US" sz="1200" dirty="0" smtClean="0">
                <a:solidFill>
                  <a:schemeClr val="tx2">
                    <a:lumMod val="75000"/>
                  </a:schemeClr>
                </a:solidFill>
                <a:latin typeface="+mn-ea"/>
              </a:rPr>
              <a:t>）</a:t>
            </a:r>
            <a:endParaRPr lang="en-US" altLang="zh-TW"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1G</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T</a:t>
            </a:r>
            <a:r>
              <a:rPr lang="en-US" altLang="zh-TW" sz="1200" baseline="-25000" dirty="0">
                <a:solidFill>
                  <a:schemeClr val="tx2">
                    <a:lumMod val="75000"/>
                  </a:schemeClr>
                </a:solidFill>
                <a:latin typeface="+mn-ea"/>
              </a:rPr>
              <a:t>0.05,1,20</a:t>
            </a:r>
            <a:r>
              <a:rPr lang="en-US" altLang="zh-TW" sz="1200" dirty="0">
                <a:solidFill>
                  <a:schemeClr val="tx2">
                    <a:lumMod val="75000"/>
                  </a:schemeClr>
                </a:solidFill>
                <a:latin typeface="+mn-ea"/>
              </a:rPr>
              <a:t> = 3.468</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.002</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3F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T</a:t>
            </a:r>
            <a:r>
              <a:rPr lang="en-US" altLang="zh-TW" sz="1200" baseline="-25000" dirty="0">
                <a:solidFill>
                  <a:schemeClr val="tx2">
                    <a:lumMod val="75000"/>
                  </a:schemeClr>
                </a:solidFill>
                <a:latin typeface="+mn-ea"/>
              </a:rPr>
              <a:t>0.05,1,20</a:t>
            </a:r>
            <a:r>
              <a:rPr lang="en-US" altLang="zh-TW" sz="1200" dirty="0">
                <a:solidFill>
                  <a:schemeClr val="tx2">
                    <a:lumMod val="75000"/>
                  </a:schemeClr>
                </a:solidFill>
                <a:latin typeface="+mn-ea"/>
              </a:rPr>
              <a:t> = 3.340</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.003</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3G</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T</a:t>
            </a:r>
            <a:r>
              <a:rPr lang="en-US" altLang="zh-TW" sz="1200" baseline="-25000" dirty="0">
                <a:solidFill>
                  <a:schemeClr val="tx2">
                    <a:lumMod val="75000"/>
                  </a:schemeClr>
                </a:solidFill>
                <a:latin typeface="+mn-ea"/>
              </a:rPr>
              <a:t>0.05,1,20</a:t>
            </a:r>
            <a:r>
              <a:rPr lang="en-US" altLang="zh-TW" sz="1200" dirty="0">
                <a:solidFill>
                  <a:schemeClr val="tx2">
                    <a:lumMod val="75000"/>
                  </a:schemeClr>
                </a:solidFill>
                <a:latin typeface="+mn-ea"/>
              </a:rPr>
              <a:t> = 3.015</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.007</a:t>
            </a:r>
            <a:r>
              <a:rPr lang="zh-TW" altLang="en-US" sz="1200" dirty="0" smtClean="0">
                <a:solidFill>
                  <a:schemeClr val="tx2">
                    <a:lumMod val="75000"/>
                  </a:schemeClr>
                </a:solidFill>
                <a:latin typeface="+mn-ea"/>
              </a:rPr>
              <a:t>）</a:t>
            </a:r>
            <a:endParaRPr lang="zh-TW" altLang="en-US" sz="1200" dirty="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pic>
        <p:nvPicPr>
          <p:cNvPr id="5" name="圖片 4" descr="許凱鈞萬歲.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2437" t="34119" r="57087" b="37491"/>
          <a:stretch/>
        </p:blipFill>
        <p:spPr>
          <a:xfrm>
            <a:off x="3419872" y="2644407"/>
            <a:ext cx="5205048" cy="3936711"/>
          </a:xfrm>
          <a:prstGeom prst="rect">
            <a:avLst/>
          </a:prstGeom>
        </p:spPr>
      </p:pic>
    </p:spTree>
    <p:extLst>
      <p:ext uri="{BB962C8B-B14F-4D97-AF65-F5344CB8AC3E}">
        <p14:creationId xmlns:p14="http://schemas.microsoft.com/office/powerpoint/2010/main" val="944900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認知發展 </a:t>
            </a:r>
            <a:r>
              <a:rPr lang="en-US" sz="1700" b="1" dirty="0" smtClean="0">
                <a:solidFill>
                  <a:schemeClr val="accent1">
                    <a:lumMod val="60000"/>
                    <a:lumOff val="40000"/>
                  </a:schemeClr>
                </a:solidFill>
                <a:latin typeface="+mn-lt"/>
              </a:rPr>
              <a:t>Cognitive </a:t>
            </a:r>
            <a:r>
              <a:rPr lang="en-US" sz="1700" b="1" dirty="0">
                <a:solidFill>
                  <a:schemeClr val="accent1">
                    <a:lumMod val="60000"/>
                    <a:lumOff val="40000"/>
                  </a:schemeClr>
                </a:solidFill>
                <a:latin typeface="+mn-lt"/>
              </a:rPr>
              <a:t>Development</a:t>
            </a: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73908" y="1556792"/>
            <a:ext cx="8151012" cy="1744511"/>
          </a:xfrm>
          <a:prstGeom prst="rect">
            <a:avLst/>
          </a:prstGeom>
          <a:noFill/>
        </p:spPr>
        <p:txBody>
          <a:bodyPr wrap="square" rIns="144000" bIns="36000" numCol="1" spcCol="360000" rtlCol="0">
            <a:spAutoFit/>
          </a:bodyPr>
          <a:lstStyle/>
          <a:p>
            <a:pPr algn="just"/>
            <a:r>
              <a:rPr lang="zh-TW" altLang="en-US" sz="1200" dirty="0">
                <a:solidFill>
                  <a:schemeClr val="tx2">
                    <a:lumMod val="75000"/>
                  </a:schemeClr>
                </a:solidFill>
                <a:latin typeface="+mn-ea"/>
              </a:rPr>
              <a:t>認知發展分為四個類別（知識，理解，應用和分析</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每</a:t>
            </a:r>
            <a:r>
              <a:rPr lang="zh-TW" altLang="en-US" sz="1200" dirty="0">
                <a:solidFill>
                  <a:schemeClr val="tx2">
                    <a:lumMod val="75000"/>
                  </a:schemeClr>
                </a:solidFill>
                <a:latin typeface="+mn-ea"/>
              </a:rPr>
              <a:t>個類別</a:t>
            </a:r>
            <a:r>
              <a:rPr lang="zh-TW" altLang="en-US" sz="1200" dirty="0" smtClean="0">
                <a:solidFill>
                  <a:schemeClr val="tx2">
                    <a:lumMod val="75000"/>
                  </a:schemeClr>
                </a:solidFill>
                <a:latin typeface="+mn-ea"/>
              </a:rPr>
              <a:t>代表不同方面的認知能力</a:t>
            </a:r>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對每個焊接類型的認知發展類別平均分數進行</a:t>
            </a:r>
            <a:r>
              <a:rPr lang="en-US" altLang="zh-TW" sz="1200" dirty="0" smtClean="0">
                <a:solidFill>
                  <a:schemeClr val="tx2">
                    <a:lumMod val="75000"/>
                  </a:schemeClr>
                </a:solidFill>
                <a:latin typeface="+mn-ea"/>
              </a:rPr>
              <a:t>T</a:t>
            </a:r>
            <a:r>
              <a:rPr lang="zh-TW" altLang="en-US" sz="1200" dirty="0" smtClean="0">
                <a:solidFill>
                  <a:schemeClr val="tx2">
                    <a:lumMod val="75000"/>
                  </a:schemeClr>
                </a:solidFill>
                <a:latin typeface="+mn-ea"/>
              </a:rPr>
              <a:t>檢定</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結果顯示在表</a:t>
            </a:r>
            <a:r>
              <a:rPr lang="en-US" altLang="zh-TW" sz="1200" dirty="0" smtClean="0">
                <a:solidFill>
                  <a:schemeClr val="tx2">
                    <a:lumMod val="75000"/>
                  </a:schemeClr>
                </a:solidFill>
                <a:latin typeface="+mn-ea"/>
              </a:rPr>
              <a:t>2</a:t>
            </a:r>
            <a:r>
              <a:rPr lang="zh-TW" altLang="en-US" sz="1200" dirty="0" smtClean="0">
                <a:solidFill>
                  <a:schemeClr val="tx2">
                    <a:lumMod val="75000"/>
                  </a:schemeClr>
                </a:solidFill>
                <a:latin typeface="+mn-ea"/>
              </a:rPr>
              <a:t>中，每組的自由度為</a:t>
            </a:r>
            <a:r>
              <a:rPr lang="en-US" altLang="zh-TW" sz="1200" dirty="0" smtClean="0">
                <a:solidFill>
                  <a:schemeClr val="tx2">
                    <a:lumMod val="75000"/>
                  </a:schemeClr>
                </a:solidFill>
                <a:latin typeface="+mn-ea"/>
              </a:rPr>
              <a:t>20</a:t>
            </a:r>
            <a:r>
              <a:rPr lang="zh-TW" altLang="en-US" sz="1200" dirty="0" smtClean="0">
                <a:solidFill>
                  <a:schemeClr val="tx2">
                    <a:lumMod val="75000"/>
                  </a:schemeClr>
                </a:solidFill>
                <a:latin typeface="+mn-ea"/>
              </a:rPr>
              <a:t>，但</a:t>
            </a:r>
            <a:r>
              <a:rPr lang="zh-TW" altLang="en-US" sz="1200" dirty="0">
                <a:solidFill>
                  <a:schemeClr val="tx2">
                    <a:lumMod val="75000"/>
                  </a:schemeClr>
                </a:solidFill>
                <a:latin typeface="+mn-ea"/>
              </a:rPr>
              <a:t>在</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的測驗中因有一位受測者以錯誤的順序進行測試，自由度減</a:t>
            </a:r>
            <a:r>
              <a:rPr lang="en-US" altLang="zh-TW" sz="1200" dirty="0">
                <a:solidFill>
                  <a:schemeClr val="tx2">
                    <a:lumMod val="75000"/>
                  </a:schemeClr>
                </a:solidFill>
                <a:latin typeface="+mn-ea"/>
              </a:rPr>
              <a:t>1</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結果表明</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理解與</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分析是</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顯著較高</a:t>
            </a:r>
            <a:endParaRPr lang="en-US" altLang="zh-TW"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應用與</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理解是</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顯著較高</a:t>
            </a:r>
            <a:endParaRPr lang="zh-TW" altLang="en-US" sz="1200" dirty="0">
              <a:solidFill>
                <a:schemeClr val="tx2">
                  <a:lumMod val="75000"/>
                </a:schemeClr>
              </a:solidFill>
              <a:latin typeface="+mn-ea"/>
            </a:endParaRPr>
          </a:p>
        </p:txBody>
      </p:sp>
      <p:pic>
        <p:nvPicPr>
          <p:cNvPr id="8" name="圖片 7" descr="許凱鈞萬歲.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7713" t="18238" r="30313" b="9576"/>
          <a:stretch/>
        </p:blipFill>
        <p:spPr>
          <a:xfrm>
            <a:off x="2987824" y="2636912"/>
            <a:ext cx="5417882" cy="4104456"/>
          </a:xfrm>
          <a:prstGeom prst="rect">
            <a:avLst/>
          </a:prstGeom>
        </p:spPr>
      </p:pic>
    </p:spTree>
    <p:extLst>
      <p:ext uri="{BB962C8B-B14F-4D97-AF65-F5344CB8AC3E}">
        <p14:creationId xmlns:p14="http://schemas.microsoft.com/office/powerpoint/2010/main" val="293722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認知發展 </a:t>
            </a:r>
            <a:r>
              <a:rPr lang="en-US" sz="1700" b="1" dirty="0" smtClean="0">
                <a:solidFill>
                  <a:schemeClr val="accent1">
                    <a:lumMod val="60000"/>
                    <a:lumOff val="40000"/>
                  </a:schemeClr>
                </a:solidFill>
                <a:latin typeface="+mn-lt"/>
              </a:rPr>
              <a:t>Cognitive </a:t>
            </a:r>
            <a:r>
              <a:rPr lang="en-US" sz="1700" b="1" dirty="0">
                <a:solidFill>
                  <a:schemeClr val="accent1">
                    <a:lumMod val="60000"/>
                    <a:lumOff val="40000"/>
                  </a:schemeClr>
                </a:solidFill>
                <a:latin typeface="+mn-lt"/>
              </a:rPr>
              <a:t>Development</a:t>
            </a: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73908" y="1556792"/>
            <a:ext cx="8151012" cy="821182"/>
          </a:xfrm>
          <a:prstGeom prst="rect">
            <a:avLst/>
          </a:prstGeom>
          <a:noFill/>
        </p:spPr>
        <p:txBody>
          <a:bodyPr wrap="square" rIns="144000" bIns="36000" numCol="1" spcCol="360000" rtlCol="0">
            <a:spAutoFit/>
          </a:bodyPr>
          <a:lstStyle/>
          <a:p>
            <a:pPr algn="just"/>
            <a:r>
              <a:rPr lang="zh-TW" altLang="en-US" sz="1200" dirty="0">
                <a:solidFill>
                  <a:schemeClr val="tx2">
                    <a:lumMod val="75000"/>
                  </a:schemeClr>
                </a:solidFill>
                <a:latin typeface="+mn-ea"/>
              </a:rPr>
              <a:t>認知發展分為四個類別（知識，理解，應用和分析</a:t>
            </a:r>
            <a:r>
              <a:rPr lang="zh-TW" altLang="en-US" sz="1200" dirty="0" smtClean="0">
                <a:solidFill>
                  <a:schemeClr val="tx2">
                    <a:lumMod val="75000"/>
                  </a:schemeClr>
                </a:solidFill>
                <a:latin typeface="+mn-ea"/>
              </a:rPr>
              <a:t>），每</a:t>
            </a:r>
            <a:r>
              <a:rPr lang="zh-TW" altLang="en-US" sz="1200" dirty="0">
                <a:solidFill>
                  <a:schemeClr val="tx2">
                    <a:lumMod val="75000"/>
                  </a:schemeClr>
                </a:solidFill>
                <a:latin typeface="+mn-ea"/>
              </a:rPr>
              <a:t>個類別</a:t>
            </a:r>
            <a:r>
              <a:rPr lang="zh-TW" altLang="en-US" sz="1200" dirty="0" smtClean="0">
                <a:solidFill>
                  <a:schemeClr val="tx2">
                    <a:lumMod val="75000"/>
                  </a:schemeClr>
                </a:solidFill>
                <a:latin typeface="+mn-ea"/>
              </a:rPr>
              <a:t>代表不同方面的認知能力</a:t>
            </a:r>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結果表明</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理解與</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分析是</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顯著較高</a:t>
            </a:r>
            <a:endParaRPr lang="en-US" altLang="zh-TW"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應用與</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理解是</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顯著較高</a:t>
            </a:r>
            <a:endParaRPr lang="zh-TW" altLang="en-US" sz="1200" dirty="0">
              <a:solidFill>
                <a:schemeClr val="tx2">
                  <a:lumMod val="75000"/>
                </a:schemeClr>
              </a:solidFill>
              <a:latin typeface="+mn-ea"/>
            </a:endParaRPr>
          </a:p>
        </p:txBody>
      </p:sp>
      <p:pic>
        <p:nvPicPr>
          <p:cNvPr id="6" name="圖片 5" descr="許凱鈞萬歲.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4013" t="16794" r="36613" b="8132"/>
          <a:stretch/>
        </p:blipFill>
        <p:spPr>
          <a:xfrm>
            <a:off x="439068" y="2473620"/>
            <a:ext cx="4060924" cy="4223361"/>
          </a:xfrm>
          <a:prstGeom prst="rect">
            <a:avLst/>
          </a:prstGeom>
        </p:spPr>
      </p:pic>
      <p:pic>
        <p:nvPicPr>
          <p:cNvPr id="7" name="圖片 6" descr="許凱鈞萬歲.pdf - Adobe Acrobat Reader DC"/>
          <p:cNvPicPr>
            <a:picLocks noChangeAspect="1"/>
          </p:cNvPicPr>
          <p:nvPr/>
        </p:nvPicPr>
        <p:blipFill rotWithShape="1">
          <a:blip r:embed="rId4">
            <a:extLst>
              <a:ext uri="{28A0092B-C50C-407E-A947-70E740481C1C}">
                <a14:useLocalDpi xmlns:a14="http://schemas.microsoft.com/office/drawing/2010/main" val="0"/>
              </a:ext>
            </a:extLst>
          </a:blip>
          <a:srcRect l="24013" t="15350" r="36612" b="13907"/>
          <a:stretch/>
        </p:blipFill>
        <p:spPr>
          <a:xfrm>
            <a:off x="4479899" y="2473620"/>
            <a:ext cx="4309553" cy="4223361"/>
          </a:xfrm>
          <a:prstGeom prst="rect">
            <a:avLst/>
          </a:prstGeom>
        </p:spPr>
      </p:pic>
    </p:spTree>
    <p:extLst>
      <p:ext uri="{BB962C8B-B14F-4D97-AF65-F5344CB8AC3E}">
        <p14:creationId xmlns:p14="http://schemas.microsoft.com/office/powerpoint/2010/main" val="1099040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工作</a:t>
            </a:r>
            <a:r>
              <a:rPr lang="zh-TW" altLang="en-US" sz="1700" dirty="0">
                <a:solidFill>
                  <a:schemeClr val="bg1">
                    <a:lumMod val="65000"/>
                  </a:schemeClr>
                </a:solidFill>
                <a:latin typeface="+mn-lt"/>
              </a:rPr>
              <a:t>姿勢</a:t>
            </a:r>
            <a:r>
              <a:rPr lang="zh-TW" altLang="en-US" sz="1700" dirty="0" smtClean="0">
                <a:solidFill>
                  <a:schemeClr val="bg1">
                    <a:lumMod val="65000"/>
                  </a:schemeClr>
                </a:solidFill>
                <a:latin typeface="+mn-lt"/>
              </a:rPr>
              <a:t> </a:t>
            </a:r>
            <a:r>
              <a:rPr lang="en-US" sz="1700" b="1" dirty="0" smtClean="0">
                <a:solidFill>
                  <a:schemeClr val="accent1">
                    <a:lumMod val="60000"/>
                    <a:lumOff val="40000"/>
                  </a:schemeClr>
                </a:solidFill>
                <a:latin typeface="+mn-lt"/>
              </a:rPr>
              <a:t>Physical </a:t>
            </a:r>
            <a:r>
              <a:rPr lang="en-US" sz="1700" b="1" dirty="0">
                <a:solidFill>
                  <a:schemeClr val="accent1">
                    <a:lumMod val="60000"/>
                    <a:lumOff val="40000"/>
                  </a:schemeClr>
                </a:solidFill>
                <a:latin typeface="+mn-lt"/>
              </a:rPr>
              <a:t>Development</a:t>
            </a: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80616" y="1588119"/>
            <a:ext cx="8151012" cy="3960503"/>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以四個肌肉</a:t>
            </a:r>
            <a:r>
              <a:rPr lang="en-US" altLang="zh-TW" sz="1200" dirty="0" smtClean="0">
                <a:solidFill>
                  <a:schemeClr val="tx2">
                    <a:lumMod val="75000"/>
                  </a:schemeClr>
                </a:solidFill>
                <a:latin typeface="+mn-ea"/>
              </a:rPr>
              <a:t>(</a:t>
            </a:r>
            <a:r>
              <a:rPr lang="zh-TW" altLang="en-US" sz="1200" dirty="0">
                <a:solidFill>
                  <a:schemeClr val="tx2">
                    <a:lumMod val="75000"/>
                  </a:schemeClr>
                </a:solidFill>
                <a:latin typeface="+mn-ea"/>
              </a:rPr>
              <a:t>三角肌，斜方肌，趾長伸肌和屈肌腱</a:t>
            </a:r>
            <a:r>
              <a:rPr lang="zh-TW" altLang="en-US" sz="1200" dirty="0" smtClean="0">
                <a:solidFill>
                  <a:schemeClr val="tx2">
                    <a:lumMod val="75000"/>
                  </a:schemeClr>
                </a:solidFill>
                <a:latin typeface="+mn-ea"/>
              </a:rPr>
              <a:t>肌肉</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在進行焊接任務產生的肌肉最大</a:t>
            </a:r>
            <a:r>
              <a:rPr lang="zh-TW" altLang="en-US" sz="1200" dirty="0">
                <a:solidFill>
                  <a:schemeClr val="tx2">
                    <a:lumMod val="75000"/>
                  </a:schemeClr>
                </a:solidFill>
                <a:latin typeface="+mn-ea"/>
              </a:rPr>
              <a:t>自主收縮</a:t>
            </a:r>
            <a:r>
              <a:rPr lang="en-US" altLang="zh-TW" sz="1200" dirty="0">
                <a:solidFill>
                  <a:schemeClr val="tx2">
                    <a:lumMod val="75000"/>
                  </a:schemeClr>
                </a:solidFill>
                <a:latin typeface="+mn-ea"/>
              </a:rPr>
              <a:t>(MVC</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百分比來表示肌肉活動，評估身體發育。</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使用</a:t>
            </a:r>
            <a:r>
              <a:rPr lang="en-US" altLang="zh-TW" sz="1200" dirty="0" smtClean="0">
                <a:solidFill>
                  <a:schemeClr val="tx2">
                    <a:lumMod val="75000"/>
                  </a:schemeClr>
                </a:solidFill>
                <a:latin typeface="+mn-ea"/>
              </a:rPr>
              <a:t>MANOVA</a:t>
            </a:r>
            <a:r>
              <a:rPr lang="zh-TW" altLang="en-US" sz="1200" dirty="0" smtClean="0">
                <a:solidFill>
                  <a:schemeClr val="tx2">
                    <a:lumMod val="75000"/>
                  </a:schemeClr>
                </a:solidFill>
                <a:latin typeface="+mn-ea"/>
              </a:rPr>
              <a:t>分析研究中的四個肌肉</a:t>
            </a:r>
            <a:r>
              <a:rPr lang="en-US" altLang="zh-TW" sz="1200" dirty="0" smtClean="0">
                <a:solidFill>
                  <a:schemeClr val="tx2">
                    <a:lumMod val="75000"/>
                  </a:schemeClr>
                </a:solidFill>
                <a:latin typeface="+mn-ea"/>
              </a:rPr>
              <a:t>MVC</a:t>
            </a:r>
            <a:r>
              <a:rPr lang="zh-TW" altLang="en-US" sz="1200" dirty="0" smtClean="0">
                <a:solidFill>
                  <a:schemeClr val="tx2">
                    <a:lumMod val="75000"/>
                  </a:schemeClr>
                </a:solidFill>
                <a:latin typeface="+mn-ea"/>
              </a:rPr>
              <a:t>，將專家的工作</a:t>
            </a:r>
            <a:r>
              <a:rPr lang="zh-TW" altLang="en-US" sz="1200" dirty="0">
                <a:solidFill>
                  <a:schemeClr val="tx2">
                    <a:lumMod val="75000"/>
                  </a:schemeClr>
                </a:solidFill>
                <a:latin typeface="+mn-ea"/>
              </a:rPr>
              <a:t>姿勢</a:t>
            </a:r>
            <a:r>
              <a:rPr lang="zh-TW" altLang="en-US" sz="1200" dirty="0" smtClean="0">
                <a:solidFill>
                  <a:schemeClr val="tx2">
                    <a:lumMod val="75000"/>
                  </a:schemeClr>
                </a:solidFill>
                <a:latin typeface="+mn-ea"/>
              </a:rPr>
              <a:t>視為標準，若沒有顯著差異表示與專家的工作</a:t>
            </a:r>
            <a:r>
              <a:rPr lang="zh-TW" altLang="en-US" sz="1200" dirty="0">
                <a:solidFill>
                  <a:schemeClr val="tx2">
                    <a:lumMod val="75000"/>
                  </a:schemeClr>
                </a:solidFill>
                <a:latin typeface="+mn-ea"/>
              </a:rPr>
              <a:t>姿勢</a:t>
            </a:r>
            <a:r>
              <a:rPr lang="zh-TW" altLang="en-US" sz="1200" dirty="0" smtClean="0">
                <a:solidFill>
                  <a:schemeClr val="tx2">
                    <a:lumMod val="75000"/>
                  </a:schemeClr>
                </a:solidFill>
                <a:latin typeface="+mn-ea"/>
              </a:rPr>
              <a:t>相同</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焊接類型</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的結果，三種條件間有顯著差異</a:t>
            </a:r>
            <a:r>
              <a:rPr lang="en-US" altLang="zh-TW" sz="1200" dirty="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8,34</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a:t>
            </a:r>
            <a:r>
              <a:rPr lang="en-US" altLang="zh-TW" sz="1200" dirty="0" smtClean="0">
                <a:solidFill>
                  <a:schemeClr val="tx2">
                    <a:lumMod val="75000"/>
                  </a:schemeClr>
                </a:solidFill>
                <a:latin typeface="+mn-ea"/>
              </a:rPr>
              <a:t>2.4057</a:t>
            </a:r>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但事後檢定發現兩兩間沒有顯著差異 </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4,10</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2.9188</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0.0772</a:t>
            </a:r>
          </a:p>
          <a:p>
            <a:pPr algn="just"/>
            <a:r>
              <a:rPr lang="zh-TW" altLang="en-US" sz="1200" dirty="0">
                <a:solidFill>
                  <a:schemeClr val="tx2">
                    <a:lumMod val="75000"/>
                  </a:schemeClr>
                </a:solidFill>
                <a:latin typeface="+mn-ea"/>
              </a:rPr>
              <a:t>專家</a:t>
            </a:r>
            <a:r>
              <a:rPr lang="zh-TW" altLang="en-US" sz="1200" dirty="0" smtClean="0">
                <a:solidFill>
                  <a:schemeClr val="tx2">
                    <a:lumMod val="75000"/>
                  </a:schemeClr>
                </a:solidFill>
                <a:latin typeface="+mn-ea"/>
              </a:rPr>
              <a:t>和</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4,13</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2.3230</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0.1114</a:t>
            </a:r>
          </a:p>
          <a:p>
            <a:pPr algn="just"/>
            <a:r>
              <a:rPr lang="zh-TW" altLang="en-US" sz="1200" dirty="0">
                <a:solidFill>
                  <a:schemeClr val="tx2">
                    <a:lumMod val="75000"/>
                  </a:schemeClr>
                </a:solidFill>
                <a:latin typeface="+mn-ea"/>
              </a:rPr>
              <a:t>專家</a:t>
            </a:r>
            <a:r>
              <a:rPr lang="zh-TW" altLang="en-US" sz="1200" dirty="0" smtClean="0">
                <a:solidFill>
                  <a:schemeClr val="tx2">
                    <a:lumMod val="75000"/>
                  </a:schemeClr>
                </a:solidFill>
                <a:latin typeface="+mn-ea"/>
              </a:rPr>
              <a:t>和</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4,8</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2.1801</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0.1617</a:t>
            </a:r>
            <a:endParaRPr lang="en-US" altLang="zh-TW" sz="1200" dirty="0">
              <a:solidFill>
                <a:schemeClr val="tx2">
                  <a:lumMod val="75000"/>
                </a:schemeClr>
              </a:solidFill>
              <a:latin typeface="+mn-ea"/>
            </a:endParaRPr>
          </a:p>
          <a:p>
            <a:pPr algn="just"/>
            <a:endParaRPr lang="zh-TW" altLang="en-US" sz="1200" dirty="0">
              <a:solidFill>
                <a:schemeClr val="tx2">
                  <a:lumMod val="75000"/>
                </a:schemeClr>
              </a:solidFill>
              <a:latin typeface="+mn-ea"/>
            </a:endParaRPr>
          </a:p>
          <a:p>
            <a:pPr algn="just"/>
            <a:r>
              <a:rPr lang="zh-TW" altLang="en-US" sz="1200" dirty="0">
                <a:solidFill>
                  <a:schemeClr val="tx2">
                    <a:lumMod val="75000"/>
                  </a:schemeClr>
                </a:solidFill>
                <a:latin typeface="+mn-ea"/>
              </a:rPr>
              <a:t>焊接</a:t>
            </a:r>
            <a:r>
              <a:rPr lang="zh-TW" altLang="en-US" sz="1200" dirty="0" smtClean="0">
                <a:solidFill>
                  <a:schemeClr val="tx2">
                    <a:lumMod val="75000"/>
                  </a:schemeClr>
                </a:solidFill>
                <a:latin typeface="+mn-ea"/>
              </a:rPr>
              <a:t>類型</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的</a:t>
            </a:r>
            <a:r>
              <a:rPr lang="zh-TW" altLang="en-US" sz="1200" dirty="0">
                <a:solidFill>
                  <a:schemeClr val="tx2">
                    <a:lumMod val="75000"/>
                  </a:schemeClr>
                </a:solidFill>
                <a:latin typeface="+mn-ea"/>
              </a:rPr>
              <a:t>結果，三種條件間有顯著</a:t>
            </a:r>
            <a:r>
              <a:rPr lang="zh-TW" altLang="en-US" sz="1200" dirty="0" smtClean="0">
                <a:solidFill>
                  <a:schemeClr val="tx2">
                    <a:lumMod val="75000"/>
                  </a:schemeClr>
                </a:solidFill>
                <a:latin typeface="+mn-ea"/>
              </a:rPr>
              <a:t>差異</a:t>
            </a:r>
            <a:r>
              <a:rPr lang="en-US" altLang="zh-TW" sz="1200" dirty="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8,42</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3.3556</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0.0046</a:t>
            </a:r>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事後檢定發現，</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較接近專家身體發育</a:t>
            </a:r>
            <a:endParaRPr lang="zh-TW" altLang="en-US"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專家</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4,13</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1.2238</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0.3480</a:t>
            </a:r>
            <a:r>
              <a:rPr lang="zh-TW" altLang="en-US" sz="1200" dirty="0" smtClean="0">
                <a:solidFill>
                  <a:schemeClr val="tx2">
                    <a:lumMod val="75000"/>
                  </a:schemeClr>
                </a:solidFill>
                <a:latin typeface="+mn-ea"/>
              </a:rPr>
              <a:t>，沒有顯著差異</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與</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smtClean="0">
                <a:solidFill>
                  <a:schemeClr val="tx2">
                    <a:lumMod val="75000"/>
                  </a:schemeClr>
                </a:solidFill>
                <a:latin typeface="+mn-ea"/>
              </a:rPr>
              <a:t>4</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14</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3.6085</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0.0319</a:t>
            </a:r>
            <a:r>
              <a:rPr lang="zh-TW" altLang="en-US" sz="1200" dirty="0" smtClean="0">
                <a:solidFill>
                  <a:schemeClr val="tx2">
                    <a:lumMod val="75000"/>
                  </a:schemeClr>
                </a:solidFill>
                <a:latin typeface="+mn-ea"/>
              </a:rPr>
              <a:t>，有顯著差異</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專家和</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4,12</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5.5532</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0.0091</a:t>
            </a:r>
            <a:r>
              <a:rPr lang="zh-TW" altLang="en-US" sz="1200" dirty="0" smtClean="0">
                <a:solidFill>
                  <a:schemeClr val="tx2">
                    <a:lumMod val="75000"/>
                  </a:schemeClr>
                </a:solidFill>
                <a:latin typeface="+mn-ea"/>
              </a:rPr>
              <a:t>，有顯著差異</a:t>
            </a:r>
            <a:endParaRPr lang="zh-TW" altLang="en-US"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a:solidFill>
                  <a:schemeClr val="tx2">
                    <a:lumMod val="75000"/>
                  </a:schemeClr>
                </a:solidFill>
                <a:latin typeface="+mn-ea"/>
              </a:rPr>
              <a:t>焊接</a:t>
            </a:r>
            <a:r>
              <a:rPr lang="zh-TW" altLang="en-US" sz="1200" dirty="0" smtClean="0">
                <a:solidFill>
                  <a:schemeClr val="tx2">
                    <a:lumMod val="75000"/>
                  </a:schemeClr>
                </a:solidFill>
                <a:latin typeface="+mn-ea"/>
              </a:rPr>
              <a:t>類型</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三種條件間沒有顯著差異，</a:t>
            </a:r>
            <a:r>
              <a:rPr lang="en-US" altLang="zh-TW" sz="1200" dirty="0">
                <a:solidFill>
                  <a:schemeClr val="tx2">
                    <a:lumMod val="75000"/>
                  </a:schemeClr>
                </a:solidFill>
                <a:latin typeface="+mn-ea"/>
              </a:rPr>
              <a:t> 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8,46</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1.1931</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.3240</a:t>
            </a:r>
            <a:endParaRPr lang="zh-TW" altLang="en-US"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焊接</a:t>
            </a:r>
            <a:r>
              <a:rPr lang="zh-TW" altLang="en-US" sz="1200" dirty="0">
                <a:solidFill>
                  <a:schemeClr val="tx2">
                    <a:lumMod val="75000"/>
                  </a:schemeClr>
                </a:solidFill>
                <a:latin typeface="+mn-ea"/>
              </a:rPr>
              <a:t>類型</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三</a:t>
            </a:r>
            <a:r>
              <a:rPr lang="zh-TW" altLang="en-US" sz="1200" dirty="0">
                <a:solidFill>
                  <a:schemeClr val="tx2">
                    <a:lumMod val="75000"/>
                  </a:schemeClr>
                </a:solidFill>
                <a:latin typeface="+mn-ea"/>
              </a:rPr>
              <a:t>種條件間沒有顯著差異，</a:t>
            </a:r>
            <a:r>
              <a:rPr lang="en-US" altLang="zh-TW" sz="1200" dirty="0">
                <a:solidFill>
                  <a:schemeClr val="tx2">
                    <a:lumMod val="75000"/>
                  </a:schemeClr>
                </a:solidFill>
                <a:latin typeface="+mn-ea"/>
              </a:rPr>
              <a:t> F</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8,44</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 0.5230</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p = .</a:t>
            </a:r>
            <a:r>
              <a:rPr lang="en-US" altLang="zh-TW" sz="1200" dirty="0" smtClean="0">
                <a:solidFill>
                  <a:schemeClr val="tx2">
                    <a:lumMod val="75000"/>
                  </a:schemeClr>
                </a:solidFill>
                <a:latin typeface="+mn-ea"/>
              </a:rPr>
              <a:t>8327</a:t>
            </a: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pic>
        <p:nvPicPr>
          <p:cNvPr id="2" name="圖片 1" descr="許凱鈞萬歲.pdf - Adobe Acrobat Reader DC"/>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713" t="19681" r="33463" b="3801"/>
          <a:stretch/>
        </p:blipFill>
        <p:spPr>
          <a:xfrm>
            <a:off x="5364088" y="2708920"/>
            <a:ext cx="3600400" cy="3077761"/>
          </a:xfrm>
          <a:prstGeom prst="rect">
            <a:avLst/>
          </a:prstGeom>
        </p:spPr>
      </p:pic>
    </p:spTree>
    <p:extLst>
      <p:ext uri="{BB962C8B-B14F-4D97-AF65-F5344CB8AC3E}">
        <p14:creationId xmlns:p14="http://schemas.microsoft.com/office/powerpoint/2010/main" val="4260343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心智負荷 </a:t>
            </a:r>
            <a:r>
              <a:rPr lang="en-US" altLang="zh-TW" sz="1700" b="1" dirty="0" smtClean="0">
                <a:solidFill>
                  <a:schemeClr val="accent1">
                    <a:lumMod val="60000"/>
                    <a:lumOff val="40000"/>
                  </a:schemeClr>
                </a:solidFill>
                <a:latin typeface="+mn-lt"/>
              </a:rPr>
              <a:t>MWL</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Results</a:t>
            </a:r>
          </a:p>
        </p:txBody>
      </p:sp>
      <p:sp>
        <p:nvSpPr>
          <p:cNvPr id="27" name="TextBox 26"/>
          <p:cNvSpPr txBox="1"/>
          <p:nvPr/>
        </p:nvSpPr>
        <p:spPr>
          <a:xfrm>
            <a:off x="473908" y="1900979"/>
            <a:ext cx="8151012" cy="636516"/>
          </a:xfrm>
          <a:prstGeom prst="rect">
            <a:avLst/>
          </a:prstGeom>
          <a:noFill/>
        </p:spPr>
        <p:txBody>
          <a:bodyPr wrap="square" rIns="144000" bIns="36000" numCol="1" spcCol="360000" rtlCol="0">
            <a:spAutoFit/>
          </a:bodyPr>
          <a:lstStyle/>
          <a:p>
            <a:pPr algn="just"/>
            <a:r>
              <a:rPr lang="en-US" altLang="zh-TW" sz="1200" dirty="0" smtClean="0">
                <a:solidFill>
                  <a:schemeClr val="tx2">
                    <a:lumMod val="75000"/>
                  </a:schemeClr>
                </a:solidFill>
                <a:latin typeface="+mn-ea"/>
              </a:rPr>
              <a:t>MWL</a:t>
            </a:r>
            <a:r>
              <a:rPr lang="zh-TW" altLang="en-US" sz="1200" dirty="0" smtClean="0">
                <a:solidFill>
                  <a:schemeClr val="tx2">
                    <a:lumMod val="75000"/>
                  </a:schemeClr>
                </a:solidFill>
                <a:latin typeface="+mn-ea"/>
              </a:rPr>
              <a:t>所採用的數據為兩種訓練方式中，四種焊接類型的平均值</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經過</a:t>
            </a:r>
            <a:r>
              <a:rPr lang="en-US" altLang="zh-TW" sz="1200" dirty="0" smtClean="0">
                <a:solidFill>
                  <a:schemeClr val="tx2">
                    <a:lumMod val="75000"/>
                  </a:schemeClr>
                </a:solidFill>
                <a:latin typeface="+mn-ea"/>
              </a:rPr>
              <a:t>T</a:t>
            </a:r>
            <a:r>
              <a:rPr lang="zh-TW" altLang="en-US" sz="1200" dirty="0" smtClean="0">
                <a:solidFill>
                  <a:schemeClr val="tx2">
                    <a:lumMod val="75000"/>
                  </a:schemeClr>
                </a:solidFill>
                <a:latin typeface="+mn-ea"/>
              </a:rPr>
              <a:t>檢定發現，兩種訓練方式的</a:t>
            </a:r>
            <a:r>
              <a:rPr lang="en-US" altLang="zh-TW" sz="1200" dirty="0" smtClean="0">
                <a:solidFill>
                  <a:schemeClr val="tx2">
                    <a:lumMod val="75000"/>
                  </a:schemeClr>
                </a:solidFill>
                <a:latin typeface="+mn-ea"/>
              </a:rPr>
              <a:t>MWL</a:t>
            </a:r>
            <a:r>
              <a:rPr lang="zh-TW" altLang="en-US" sz="1200" dirty="0" smtClean="0">
                <a:solidFill>
                  <a:schemeClr val="tx2">
                    <a:lumMod val="75000"/>
                  </a:schemeClr>
                </a:solidFill>
                <a:latin typeface="+mn-ea"/>
              </a:rPr>
              <a:t>沒有顯著差異</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兩組進行描述性統計，</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較低</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spTree>
    <p:extLst>
      <p:ext uri="{BB962C8B-B14F-4D97-AF65-F5344CB8AC3E}">
        <p14:creationId xmlns:p14="http://schemas.microsoft.com/office/powerpoint/2010/main" val="2550429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412776"/>
            <a:ext cx="8151012" cy="3406505"/>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研究的主要問題為，評估兩種訓練方式對整體訓練表現的影響，以及比較兩種訓練方式的認知發展與身體發育</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通過緒論的假設來討論</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首先是</a:t>
            </a:r>
            <a:r>
              <a:rPr lang="zh-TW" altLang="en-US" sz="1200" u="sng" dirty="0" smtClean="0">
                <a:solidFill>
                  <a:schemeClr val="tx2">
                    <a:lumMod val="75000"/>
                  </a:schemeClr>
                </a:solidFill>
                <a:latin typeface="+mn-ea"/>
              </a:rPr>
              <a:t>現實整合</a:t>
            </a:r>
            <a:r>
              <a:rPr lang="en-US" altLang="zh-TW" sz="1200" u="sng" dirty="0" smtClean="0">
                <a:solidFill>
                  <a:schemeClr val="tx2">
                    <a:lumMod val="75000"/>
                  </a:schemeClr>
                </a:solidFill>
                <a:latin typeface="+mn-ea"/>
              </a:rPr>
              <a:t>VR</a:t>
            </a:r>
            <a:r>
              <a:rPr lang="zh-TW" altLang="en-US" sz="1200" u="sng" dirty="0" smtClean="0">
                <a:solidFill>
                  <a:schemeClr val="tx2">
                    <a:lumMod val="75000"/>
                  </a:schemeClr>
                </a:solidFill>
                <a:latin typeface="+mn-ea"/>
              </a:rPr>
              <a:t>焊接訓練的表現</a:t>
            </a:r>
            <a:r>
              <a:rPr lang="en-US" altLang="zh-TW" sz="1200" u="sng" dirty="0" smtClean="0">
                <a:solidFill>
                  <a:schemeClr val="tx2">
                    <a:lumMod val="75000"/>
                  </a:schemeClr>
                </a:solidFill>
                <a:latin typeface="+mn-ea"/>
              </a:rPr>
              <a:t>(</a:t>
            </a:r>
            <a:r>
              <a:rPr lang="zh-TW" altLang="en-US" sz="1200" u="sng" dirty="0" smtClean="0">
                <a:solidFill>
                  <a:schemeClr val="tx2">
                    <a:lumMod val="75000"/>
                  </a:schemeClr>
                </a:solidFill>
                <a:latin typeface="+mn-ea"/>
              </a:rPr>
              <a:t>認證數量</a:t>
            </a:r>
            <a:r>
              <a:rPr lang="en-US" altLang="zh-TW" sz="1200" u="sng" dirty="0" smtClean="0">
                <a:solidFill>
                  <a:schemeClr val="tx2">
                    <a:lumMod val="75000"/>
                  </a:schemeClr>
                </a:solidFill>
                <a:latin typeface="+mn-ea"/>
              </a:rPr>
              <a:t>)</a:t>
            </a:r>
            <a:r>
              <a:rPr lang="zh-TW" altLang="en-US" sz="1200" u="sng" dirty="0" smtClean="0">
                <a:solidFill>
                  <a:schemeClr val="tx2">
                    <a:lumMod val="75000"/>
                  </a:schemeClr>
                </a:solidFill>
                <a:latin typeface="+mn-ea"/>
              </a:rPr>
              <a:t>等於或優於傳統訓練的學生</a:t>
            </a:r>
            <a:endParaRPr lang="en-US" altLang="zh-TW" sz="1200" u="sng"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研究結果顯示，其中有三種焊接類型的整體表現沒有顯著差異，顯示兩種訓練方式的整體表現相似。這與先前幾項</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研究結果一致。</a:t>
            </a:r>
            <a:r>
              <a:rPr lang="en-US" altLang="zh-TW" sz="1200" dirty="0">
                <a:solidFill>
                  <a:schemeClr val="tx2">
                    <a:lumMod val="75000"/>
                  </a:schemeClr>
                </a:solidFill>
                <a:latin typeface="+mn-ea"/>
              </a:rPr>
              <a:t>(e.g., </a:t>
            </a:r>
            <a:r>
              <a:rPr lang="en-US" altLang="zh-TW" sz="1200" dirty="0" err="1">
                <a:solidFill>
                  <a:schemeClr val="tx2">
                    <a:lumMod val="75000"/>
                  </a:schemeClr>
                </a:solidFill>
                <a:latin typeface="+mn-ea"/>
              </a:rPr>
              <a:t>Munz</a:t>
            </a:r>
            <a:r>
              <a:rPr lang="en-US" altLang="zh-TW" sz="1200" dirty="0">
                <a:solidFill>
                  <a:schemeClr val="tx2">
                    <a:lumMod val="75000"/>
                  </a:schemeClr>
                </a:solidFill>
                <a:latin typeface="+mn-ea"/>
              </a:rPr>
              <a:t> et al., 2004; </a:t>
            </a:r>
            <a:r>
              <a:rPr lang="en-US" altLang="zh-TW" sz="1200" dirty="0" err="1">
                <a:solidFill>
                  <a:schemeClr val="tx2">
                    <a:lumMod val="75000"/>
                  </a:schemeClr>
                </a:solidFill>
                <a:latin typeface="+mn-ea"/>
              </a:rPr>
              <a:t>Torkington</a:t>
            </a:r>
            <a:r>
              <a:rPr lang="en-US" altLang="zh-TW" sz="1200" dirty="0">
                <a:solidFill>
                  <a:schemeClr val="tx2">
                    <a:lumMod val="75000"/>
                  </a:schemeClr>
                </a:solidFill>
                <a:latin typeface="+mn-ea"/>
              </a:rPr>
              <a:t> et al., 2000)</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而</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焊接類型中</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的表現顯著優於</a:t>
            </a:r>
            <a:r>
              <a:rPr lang="en-US" altLang="zh-TW" sz="1200" dirty="0" smtClean="0">
                <a:solidFill>
                  <a:schemeClr val="tx2">
                    <a:lumMod val="75000"/>
                  </a:schemeClr>
                </a:solidFill>
                <a:latin typeface="+mn-ea"/>
              </a:rPr>
              <a:t>TW</a:t>
            </a:r>
          </a:p>
          <a:p>
            <a:pPr algn="just"/>
            <a:r>
              <a:rPr lang="zh-TW" altLang="en-US" sz="1200" u="sng" dirty="0" smtClean="0">
                <a:solidFill>
                  <a:schemeClr val="tx2">
                    <a:lumMod val="75000"/>
                  </a:schemeClr>
                </a:solidFill>
                <a:latin typeface="+mn-ea"/>
              </a:rPr>
              <a:t>證實假設</a:t>
            </a:r>
            <a:r>
              <a:rPr lang="en-US" altLang="zh-TW" sz="1200" dirty="0" smtClean="0">
                <a:solidFill>
                  <a:schemeClr val="tx2">
                    <a:lumMod val="75000"/>
                  </a:schemeClr>
                </a:solidFill>
                <a:latin typeface="+mn-ea"/>
              </a:rPr>
              <a:t>VR</a:t>
            </a:r>
            <a:r>
              <a:rPr lang="zh-TW" altLang="en-US" sz="1200" dirty="0">
                <a:solidFill>
                  <a:schemeClr val="tx2">
                    <a:lumMod val="75000"/>
                  </a:schemeClr>
                </a:solidFill>
                <a:latin typeface="+mn-ea"/>
              </a:rPr>
              <a:t>現實整合</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焊接訓練的</a:t>
            </a:r>
            <a:r>
              <a:rPr lang="zh-TW" altLang="en-US" sz="1200" dirty="0" smtClean="0">
                <a:solidFill>
                  <a:schemeClr val="tx2">
                    <a:lumMod val="75000"/>
                  </a:schemeClr>
                </a:solidFill>
                <a:latin typeface="+mn-ea"/>
              </a:rPr>
              <a:t>表現等於</a:t>
            </a:r>
            <a:r>
              <a:rPr lang="zh-TW" altLang="en-US" sz="1200" dirty="0">
                <a:solidFill>
                  <a:schemeClr val="tx2">
                    <a:lumMod val="75000"/>
                  </a:schemeClr>
                </a:solidFill>
                <a:latin typeface="+mn-ea"/>
              </a:rPr>
              <a:t>（</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）或優於</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傳統</a:t>
            </a:r>
            <a:r>
              <a:rPr lang="zh-TW" altLang="en-US" sz="1200" dirty="0">
                <a:solidFill>
                  <a:schemeClr val="tx2">
                    <a:lumMod val="75000"/>
                  </a:schemeClr>
                </a:solidFill>
                <a:latin typeface="+mn-ea"/>
              </a:rPr>
              <a:t>訓練的學生</a:t>
            </a:r>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第二個假設是</a:t>
            </a:r>
            <a:r>
              <a:rPr lang="zh-TW" altLang="en-US" sz="1200" u="sng" dirty="0" smtClean="0">
                <a:solidFill>
                  <a:schemeClr val="tx2">
                    <a:lumMod val="75000"/>
                  </a:schemeClr>
                </a:solidFill>
                <a:latin typeface="+mn-ea"/>
              </a:rPr>
              <a:t>與傳統訓練方式相比，使用</a:t>
            </a:r>
            <a:r>
              <a:rPr lang="zh-TW" altLang="en-US" sz="1200" u="sng" dirty="0">
                <a:solidFill>
                  <a:schemeClr val="tx2">
                    <a:lumMod val="75000"/>
                  </a:schemeClr>
                </a:solidFill>
                <a:latin typeface="+mn-ea"/>
              </a:rPr>
              <a:t>現實整合</a:t>
            </a:r>
            <a:r>
              <a:rPr lang="en-US" altLang="zh-TW" sz="1200" u="sng" dirty="0">
                <a:solidFill>
                  <a:schemeClr val="tx2">
                    <a:lumMod val="75000"/>
                  </a:schemeClr>
                </a:solidFill>
                <a:latin typeface="+mn-ea"/>
              </a:rPr>
              <a:t>VR</a:t>
            </a:r>
            <a:r>
              <a:rPr lang="zh-TW" altLang="en-US" sz="1200" u="sng" dirty="0">
                <a:solidFill>
                  <a:schemeClr val="tx2">
                    <a:lumMod val="75000"/>
                  </a:schemeClr>
                </a:solidFill>
                <a:latin typeface="+mn-ea"/>
              </a:rPr>
              <a:t>焊接</a:t>
            </a:r>
            <a:r>
              <a:rPr lang="zh-TW" altLang="en-US" sz="1200" u="sng" dirty="0" smtClean="0">
                <a:solidFill>
                  <a:schemeClr val="tx2">
                    <a:lumMod val="75000"/>
                  </a:schemeClr>
                </a:solidFill>
                <a:latin typeface="+mn-ea"/>
              </a:rPr>
              <a:t>訓練可減少學生的訓練時間</a:t>
            </a:r>
            <a:endParaRPr lang="en-US" altLang="zh-TW" sz="1200" u="sng"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組的四個焊接類型訓練時間都顯著小於</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組，顯示</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訓練可以更快的獲得焊接技巧，減少訓練時間。這歸因於</a:t>
            </a:r>
            <a:r>
              <a:rPr lang="en-US" altLang="zh-TW" sz="1200" dirty="0" smtClean="0">
                <a:solidFill>
                  <a:schemeClr val="tx2">
                    <a:lumMod val="75000"/>
                  </a:schemeClr>
                </a:solidFill>
                <a:latin typeface="+mn-ea"/>
              </a:rPr>
              <a:t>VRTEX</a:t>
            </a:r>
            <a:r>
              <a:rPr lang="zh-TW" altLang="en-US" sz="1200" dirty="0" smtClean="0">
                <a:solidFill>
                  <a:schemeClr val="tx2">
                    <a:lumMod val="75000"/>
                  </a:schemeClr>
                </a:solidFill>
                <a:latin typeface="+mn-ea"/>
              </a:rPr>
              <a:t> </a:t>
            </a:r>
            <a:r>
              <a:rPr lang="en-US" altLang="zh-TW" sz="1200" dirty="0" smtClean="0">
                <a:solidFill>
                  <a:schemeClr val="tx2">
                    <a:lumMod val="75000"/>
                  </a:schemeClr>
                </a:solidFill>
                <a:latin typeface="+mn-ea"/>
              </a:rPr>
              <a:t>360</a:t>
            </a:r>
            <a:r>
              <a:rPr lang="zh-TW" altLang="en-US" sz="1200" dirty="0" smtClean="0">
                <a:solidFill>
                  <a:schemeClr val="tx2">
                    <a:lumMod val="75000"/>
                  </a:schemeClr>
                </a:solidFill>
                <a:latin typeface="+mn-ea"/>
              </a:rPr>
              <a:t>系統會給予受測者回饋，持續告知他們具體該注意的地方。而傳統訓練方式則需要學生花時間尋找</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的指導，而</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則透過目視焊縫的方式為學生提供建議，需花費更多時間。</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透過事後訪談證實，</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的受測者更請像從</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系統中尋求回饋，因為獲得訊息的方式更快更即時。</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此外，</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訓練系統的前置時間較短，能在分配的訓練時間中完成更多次的焊接</a:t>
            </a:r>
            <a:endParaRPr lang="zh-TW" altLang="en-US"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而關於時間的研究結果與先前</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訓練研究一致。</a:t>
            </a:r>
            <a:r>
              <a:rPr lang="en-US" altLang="zh-TW" sz="1200" dirty="0">
                <a:solidFill>
                  <a:schemeClr val="tx2">
                    <a:lumMod val="75000"/>
                  </a:schemeClr>
                </a:solidFill>
                <a:latin typeface="+mn-ea"/>
              </a:rPr>
              <a:t> (e.g., </a:t>
            </a:r>
            <a:r>
              <a:rPr lang="en-US" altLang="zh-TW" sz="1200" dirty="0" err="1">
                <a:solidFill>
                  <a:schemeClr val="tx2">
                    <a:lumMod val="75000"/>
                  </a:schemeClr>
                </a:solidFill>
                <a:latin typeface="+mn-ea"/>
              </a:rPr>
              <a:t>Ganai</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Donroe</a:t>
            </a:r>
            <a:r>
              <a:rPr lang="en-US" altLang="zh-TW" sz="1200" dirty="0">
                <a:solidFill>
                  <a:schemeClr val="tx2">
                    <a:lumMod val="75000"/>
                  </a:schemeClr>
                </a:solidFill>
                <a:latin typeface="+mn-ea"/>
              </a:rPr>
              <a:t>, St. Louis, Lewis, &amp; Seymour, 2007; Jordan, Gallagher, </a:t>
            </a:r>
            <a:r>
              <a:rPr lang="en-US" altLang="zh-TW" sz="1200" dirty="0" err="1">
                <a:solidFill>
                  <a:schemeClr val="tx2">
                    <a:lumMod val="75000"/>
                  </a:schemeClr>
                </a:solidFill>
                <a:latin typeface="+mn-ea"/>
              </a:rPr>
              <a:t>McGuigan</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McGlade</a:t>
            </a:r>
            <a:r>
              <a:rPr lang="en-US" altLang="zh-TW" sz="1200" dirty="0">
                <a:solidFill>
                  <a:schemeClr val="tx2">
                    <a:lumMod val="75000"/>
                  </a:schemeClr>
                </a:solidFill>
                <a:latin typeface="+mn-ea"/>
              </a:rPr>
              <a:t>, &amp; McClure, 2000; </a:t>
            </a:r>
            <a:r>
              <a:rPr lang="en-US" altLang="zh-TW" sz="1200" dirty="0" err="1">
                <a:solidFill>
                  <a:schemeClr val="tx2">
                    <a:lumMod val="75000"/>
                  </a:schemeClr>
                </a:solidFill>
                <a:latin typeface="+mn-ea"/>
              </a:rPr>
              <a:t>Lapointe</a:t>
            </a:r>
            <a:r>
              <a:rPr lang="en-US" altLang="zh-TW" sz="1200" dirty="0">
                <a:solidFill>
                  <a:schemeClr val="tx2">
                    <a:lumMod val="75000"/>
                  </a:schemeClr>
                </a:solidFill>
                <a:latin typeface="+mn-ea"/>
              </a:rPr>
              <a:t> &amp; Robert, 2000)</a:t>
            </a:r>
            <a:endParaRPr lang="zh-TW" altLang="en-US" sz="1200" dirty="0" smtClean="0">
              <a:solidFill>
                <a:schemeClr val="tx2">
                  <a:lumMod val="75000"/>
                </a:schemeClr>
              </a:solidFill>
              <a:latin typeface="+mn-ea"/>
            </a:endParaRPr>
          </a:p>
          <a:p>
            <a:pPr algn="just"/>
            <a:r>
              <a:rPr lang="zh-TW" altLang="en-US" sz="1200" u="sng" dirty="0" smtClean="0">
                <a:solidFill>
                  <a:schemeClr val="tx2">
                    <a:lumMod val="75000"/>
                  </a:schemeClr>
                </a:solidFill>
                <a:latin typeface="+mn-ea"/>
              </a:rPr>
              <a:t>證實假設</a:t>
            </a:r>
            <a:r>
              <a:rPr lang="zh-TW" altLang="en-US" sz="1200" dirty="0">
                <a:solidFill>
                  <a:schemeClr val="tx2">
                    <a:lumMod val="75000"/>
                  </a:schemeClr>
                </a:solidFill>
                <a:latin typeface="+mn-ea"/>
              </a:rPr>
              <a:t>與傳統訓練方式相比，使用現實整合</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焊接訓練可減少學生的訓練</a:t>
            </a:r>
            <a:r>
              <a:rPr lang="zh-TW" altLang="en-US" sz="1200" dirty="0" smtClean="0">
                <a:solidFill>
                  <a:schemeClr val="tx2">
                    <a:lumMod val="75000"/>
                  </a:schemeClr>
                </a:solidFill>
                <a:latin typeface="+mn-ea"/>
              </a:rPr>
              <a:t>時間</a:t>
            </a:r>
            <a:endParaRPr lang="en-US" altLang="zh-TW" sz="1200" dirty="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spTree>
    <p:extLst>
      <p:ext uri="{BB962C8B-B14F-4D97-AF65-F5344CB8AC3E}">
        <p14:creationId xmlns:p14="http://schemas.microsoft.com/office/powerpoint/2010/main" val="2918627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412776"/>
            <a:ext cx="8151012" cy="3775837"/>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研究的主要問題為，評估兩種訓練方式對整體訓練表現的影響，以及比較兩種訓練方式的認知發展與身體發育</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通過緒論的假設來討論</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首先是</a:t>
            </a:r>
            <a:r>
              <a:rPr lang="zh-TW" altLang="en-US" sz="1200" u="sng" dirty="0" smtClean="0">
                <a:solidFill>
                  <a:schemeClr val="tx2">
                    <a:lumMod val="75000"/>
                  </a:schemeClr>
                </a:solidFill>
                <a:latin typeface="+mn-ea"/>
              </a:rPr>
              <a:t>現實整合</a:t>
            </a:r>
            <a:r>
              <a:rPr lang="en-US" altLang="zh-TW" sz="1200" u="sng" dirty="0" smtClean="0">
                <a:solidFill>
                  <a:schemeClr val="tx2">
                    <a:lumMod val="75000"/>
                  </a:schemeClr>
                </a:solidFill>
                <a:latin typeface="+mn-ea"/>
              </a:rPr>
              <a:t>VR</a:t>
            </a:r>
            <a:r>
              <a:rPr lang="zh-TW" altLang="en-US" sz="1200" u="sng" dirty="0" smtClean="0">
                <a:solidFill>
                  <a:schemeClr val="tx2">
                    <a:lumMod val="75000"/>
                  </a:schemeClr>
                </a:solidFill>
                <a:latin typeface="+mn-ea"/>
              </a:rPr>
              <a:t>焊接訓練的表現</a:t>
            </a:r>
            <a:r>
              <a:rPr lang="en-US" altLang="zh-TW" sz="1200" u="sng" dirty="0" smtClean="0">
                <a:solidFill>
                  <a:schemeClr val="tx2">
                    <a:lumMod val="75000"/>
                  </a:schemeClr>
                </a:solidFill>
                <a:latin typeface="+mn-ea"/>
              </a:rPr>
              <a:t>(</a:t>
            </a:r>
            <a:r>
              <a:rPr lang="zh-TW" altLang="en-US" sz="1200" u="sng" dirty="0" smtClean="0">
                <a:solidFill>
                  <a:schemeClr val="tx2">
                    <a:lumMod val="75000"/>
                  </a:schemeClr>
                </a:solidFill>
                <a:latin typeface="+mn-ea"/>
              </a:rPr>
              <a:t>認證數量</a:t>
            </a:r>
            <a:r>
              <a:rPr lang="en-US" altLang="zh-TW" sz="1200" u="sng" dirty="0" smtClean="0">
                <a:solidFill>
                  <a:schemeClr val="tx2">
                    <a:lumMod val="75000"/>
                  </a:schemeClr>
                </a:solidFill>
                <a:latin typeface="+mn-ea"/>
              </a:rPr>
              <a:t>)</a:t>
            </a:r>
            <a:r>
              <a:rPr lang="zh-TW" altLang="en-US" sz="1200" u="sng" dirty="0" smtClean="0">
                <a:solidFill>
                  <a:schemeClr val="tx2">
                    <a:lumMod val="75000"/>
                  </a:schemeClr>
                </a:solidFill>
                <a:latin typeface="+mn-ea"/>
              </a:rPr>
              <a:t>等於或優於傳統訓練的學生</a:t>
            </a:r>
            <a:endParaRPr lang="en-US" altLang="zh-TW" sz="1200" u="sng"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研究結果顯示，其中有三種焊接類型的整體表現沒有顯著差異，顯示兩種訓練方式的整體表現相似。這與先前幾項</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研究結果一致。</a:t>
            </a:r>
            <a:r>
              <a:rPr lang="en-US" altLang="zh-TW" sz="1200" dirty="0">
                <a:solidFill>
                  <a:schemeClr val="tx2">
                    <a:lumMod val="75000"/>
                  </a:schemeClr>
                </a:solidFill>
                <a:latin typeface="+mn-ea"/>
              </a:rPr>
              <a:t>(e.g., </a:t>
            </a:r>
            <a:r>
              <a:rPr lang="en-US" altLang="zh-TW" sz="1200" dirty="0" err="1">
                <a:solidFill>
                  <a:schemeClr val="tx2">
                    <a:lumMod val="75000"/>
                  </a:schemeClr>
                </a:solidFill>
                <a:latin typeface="+mn-ea"/>
              </a:rPr>
              <a:t>Munz</a:t>
            </a:r>
            <a:r>
              <a:rPr lang="en-US" altLang="zh-TW" sz="1200" dirty="0">
                <a:solidFill>
                  <a:schemeClr val="tx2">
                    <a:lumMod val="75000"/>
                  </a:schemeClr>
                </a:solidFill>
                <a:latin typeface="+mn-ea"/>
              </a:rPr>
              <a:t> et al., 2004; </a:t>
            </a:r>
            <a:r>
              <a:rPr lang="en-US" altLang="zh-TW" sz="1200" dirty="0" err="1">
                <a:solidFill>
                  <a:schemeClr val="tx2">
                    <a:lumMod val="75000"/>
                  </a:schemeClr>
                </a:solidFill>
                <a:latin typeface="+mn-ea"/>
              </a:rPr>
              <a:t>Torkington</a:t>
            </a:r>
            <a:r>
              <a:rPr lang="en-US" altLang="zh-TW" sz="1200" dirty="0">
                <a:solidFill>
                  <a:schemeClr val="tx2">
                    <a:lumMod val="75000"/>
                  </a:schemeClr>
                </a:solidFill>
                <a:latin typeface="+mn-ea"/>
              </a:rPr>
              <a:t> et al., 2000)</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而</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焊接類型中</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的表現顯著優於</a:t>
            </a:r>
            <a:r>
              <a:rPr lang="en-US" altLang="zh-TW" sz="1200" dirty="0" smtClean="0">
                <a:solidFill>
                  <a:schemeClr val="tx2">
                    <a:lumMod val="75000"/>
                  </a:schemeClr>
                </a:solidFill>
                <a:latin typeface="+mn-ea"/>
              </a:rPr>
              <a:t>TW</a:t>
            </a:r>
          </a:p>
          <a:p>
            <a:pPr algn="just"/>
            <a:r>
              <a:rPr lang="zh-TW" altLang="en-US" sz="1200" u="sng" dirty="0" smtClean="0">
                <a:solidFill>
                  <a:schemeClr val="tx2">
                    <a:lumMod val="75000"/>
                  </a:schemeClr>
                </a:solidFill>
                <a:latin typeface="+mn-ea"/>
              </a:rPr>
              <a:t>證實假設</a:t>
            </a:r>
            <a:r>
              <a:rPr lang="en-US" altLang="zh-TW" sz="1200" dirty="0" smtClean="0">
                <a:solidFill>
                  <a:schemeClr val="tx2">
                    <a:lumMod val="75000"/>
                  </a:schemeClr>
                </a:solidFill>
                <a:latin typeface="+mn-ea"/>
              </a:rPr>
              <a:t>VR</a:t>
            </a:r>
            <a:r>
              <a:rPr lang="zh-TW" altLang="en-US" sz="1200" dirty="0">
                <a:solidFill>
                  <a:schemeClr val="tx2">
                    <a:lumMod val="75000"/>
                  </a:schemeClr>
                </a:solidFill>
                <a:latin typeface="+mn-ea"/>
              </a:rPr>
              <a:t>現實整合</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焊接訓練的</a:t>
            </a:r>
            <a:r>
              <a:rPr lang="zh-TW" altLang="en-US" sz="1200" dirty="0" smtClean="0">
                <a:solidFill>
                  <a:schemeClr val="tx2">
                    <a:lumMod val="75000"/>
                  </a:schemeClr>
                </a:solidFill>
                <a:latin typeface="+mn-ea"/>
              </a:rPr>
              <a:t>表現等於</a:t>
            </a:r>
            <a:r>
              <a:rPr lang="zh-TW" altLang="en-US" sz="1200" dirty="0">
                <a:solidFill>
                  <a:schemeClr val="tx2">
                    <a:lumMod val="75000"/>
                  </a:schemeClr>
                </a:solidFill>
                <a:latin typeface="+mn-ea"/>
              </a:rPr>
              <a:t>（</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）或優於</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傳統</a:t>
            </a:r>
            <a:r>
              <a:rPr lang="zh-TW" altLang="en-US" sz="1200" dirty="0">
                <a:solidFill>
                  <a:schemeClr val="tx2">
                    <a:lumMod val="75000"/>
                  </a:schemeClr>
                </a:solidFill>
                <a:latin typeface="+mn-ea"/>
              </a:rPr>
              <a:t>訓練的學生</a:t>
            </a:r>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第二個假設是</a:t>
            </a:r>
            <a:r>
              <a:rPr lang="zh-TW" altLang="en-US" sz="1200" u="sng" dirty="0" smtClean="0">
                <a:solidFill>
                  <a:schemeClr val="tx2">
                    <a:lumMod val="75000"/>
                  </a:schemeClr>
                </a:solidFill>
                <a:latin typeface="+mn-ea"/>
              </a:rPr>
              <a:t>與傳統訓練方式相比，使用</a:t>
            </a:r>
            <a:r>
              <a:rPr lang="zh-TW" altLang="en-US" sz="1200" u="sng" dirty="0">
                <a:solidFill>
                  <a:schemeClr val="tx2">
                    <a:lumMod val="75000"/>
                  </a:schemeClr>
                </a:solidFill>
                <a:latin typeface="+mn-ea"/>
              </a:rPr>
              <a:t>現實整合</a:t>
            </a:r>
            <a:r>
              <a:rPr lang="en-US" altLang="zh-TW" sz="1200" u="sng" dirty="0">
                <a:solidFill>
                  <a:schemeClr val="tx2">
                    <a:lumMod val="75000"/>
                  </a:schemeClr>
                </a:solidFill>
                <a:latin typeface="+mn-ea"/>
              </a:rPr>
              <a:t>VR</a:t>
            </a:r>
            <a:r>
              <a:rPr lang="zh-TW" altLang="en-US" sz="1200" u="sng" dirty="0">
                <a:solidFill>
                  <a:schemeClr val="tx2">
                    <a:lumMod val="75000"/>
                  </a:schemeClr>
                </a:solidFill>
                <a:latin typeface="+mn-ea"/>
              </a:rPr>
              <a:t>焊接</a:t>
            </a:r>
            <a:r>
              <a:rPr lang="zh-TW" altLang="en-US" sz="1200" u="sng" dirty="0" smtClean="0">
                <a:solidFill>
                  <a:schemeClr val="tx2">
                    <a:lumMod val="75000"/>
                  </a:schemeClr>
                </a:solidFill>
                <a:latin typeface="+mn-ea"/>
              </a:rPr>
              <a:t>訓練可減少學生的訓練時間</a:t>
            </a:r>
            <a:endParaRPr lang="en-US" altLang="zh-TW" sz="1200" u="sng"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組的四個焊接類型訓練時間都顯著小於</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組，顯示</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訓練可以更快的獲得焊接技巧，減少訓練時間。這歸因於</a:t>
            </a:r>
            <a:r>
              <a:rPr lang="en-US" altLang="zh-TW" sz="1200" dirty="0" smtClean="0">
                <a:solidFill>
                  <a:schemeClr val="tx2">
                    <a:lumMod val="75000"/>
                  </a:schemeClr>
                </a:solidFill>
                <a:latin typeface="+mn-ea"/>
              </a:rPr>
              <a:t>VRTEX</a:t>
            </a:r>
            <a:r>
              <a:rPr lang="zh-TW" altLang="en-US" sz="1200" dirty="0" smtClean="0">
                <a:solidFill>
                  <a:schemeClr val="tx2">
                    <a:lumMod val="75000"/>
                  </a:schemeClr>
                </a:solidFill>
                <a:latin typeface="+mn-ea"/>
              </a:rPr>
              <a:t> </a:t>
            </a:r>
            <a:r>
              <a:rPr lang="en-US" altLang="zh-TW" sz="1200" dirty="0" smtClean="0">
                <a:solidFill>
                  <a:schemeClr val="tx2">
                    <a:lumMod val="75000"/>
                  </a:schemeClr>
                </a:solidFill>
                <a:latin typeface="+mn-ea"/>
              </a:rPr>
              <a:t>360</a:t>
            </a:r>
            <a:r>
              <a:rPr lang="zh-TW" altLang="en-US" sz="1200" dirty="0" smtClean="0">
                <a:solidFill>
                  <a:schemeClr val="tx2">
                    <a:lumMod val="75000"/>
                  </a:schemeClr>
                </a:solidFill>
                <a:latin typeface="+mn-ea"/>
              </a:rPr>
              <a:t>系統會給予受測者回饋，持續告知他們具體該注意的地方。而傳統訓練方式則需要學生花時間尋找</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的指導，而</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則透過目視焊縫的方式為學生提供建議，需花費更多時間。</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透過事後訪談證實，</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的受測者更請像從</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系統中尋求回饋，因為獲得訊息的方式更快更即時。</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此外，</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訓練系統的前置時間較短，能在分配的訓練時間中完成更多次的焊接</a:t>
            </a:r>
            <a:endParaRPr lang="zh-TW" altLang="en-US"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而關於時間的研究結果與先前</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訓練研究一致。</a:t>
            </a:r>
            <a:r>
              <a:rPr lang="en-US" altLang="zh-TW" sz="1200" dirty="0">
                <a:solidFill>
                  <a:schemeClr val="tx2">
                    <a:lumMod val="75000"/>
                  </a:schemeClr>
                </a:solidFill>
                <a:latin typeface="+mn-ea"/>
              </a:rPr>
              <a:t> (e.g., </a:t>
            </a:r>
            <a:r>
              <a:rPr lang="en-US" altLang="zh-TW" sz="1200" dirty="0" err="1">
                <a:solidFill>
                  <a:schemeClr val="tx2">
                    <a:lumMod val="75000"/>
                  </a:schemeClr>
                </a:solidFill>
                <a:latin typeface="+mn-ea"/>
              </a:rPr>
              <a:t>Ganai</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Donroe</a:t>
            </a:r>
            <a:r>
              <a:rPr lang="en-US" altLang="zh-TW" sz="1200" dirty="0">
                <a:solidFill>
                  <a:schemeClr val="tx2">
                    <a:lumMod val="75000"/>
                  </a:schemeClr>
                </a:solidFill>
                <a:latin typeface="+mn-ea"/>
              </a:rPr>
              <a:t>, St. Louis, Lewis, &amp; Seymour, 2007; Jordan, Gallagher, </a:t>
            </a:r>
            <a:r>
              <a:rPr lang="en-US" altLang="zh-TW" sz="1200" dirty="0" err="1">
                <a:solidFill>
                  <a:schemeClr val="tx2">
                    <a:lumMod val="75000"/>
                  </a:schemeClr>
                </a:solidFill>
                <a:latin typeface="+mn-ea"/>
              </a:rPr>
              <a:t>McGuigan</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McGlade</a:t>
            </a:r>
            <a:r>
              <a:rPr lang="en-US" altLang="zh-TW" sz="1200" dirty="0">
                <a:solidFill>
                  <a:schemeClr val="tx2">
                    <a:lumMod val="75000"/>
                  </a:schemeClr>
                </a:solidFill>
                <a:latin typeface="+mn-ea"/>
              </a:rPr>
              <a:t>, &amp; McClure, 2000; </a:t>
            </a:r>
            <a:r>
              <a:rPr lang="en-US" altLang="zh-TW" sz="1200" dirty="0" err="1">
                <a:solidFill>
                  <a:schemeClr val="tx2">
                    <a:lumMod val="75000"/>
                  </a:schemeClr>
                </a:solidFill>
                <a:latin typeface="+mn-ea"/>
              </a:rPr>
              <a:t>Lapointe</a:t>
            </a:r>
            <a:r>
              <a:rPr lang="en-US" altLang="zh-TW" sz="1200" dirty="0">
                <a:solidFill>
                  <a:schemeClr val="tx2">
                    <a:lumMod val="75000"/>
                  </a:schemeClr>
                </a:solidFill>
                <a:latin typeface="+mn-ea"/>
              </a:rPr>
              <a:t> &amp; Robert, 2000)</a:t>
            </a:r>
            <a:endParaRPr lang="zh-TW" altLang="en-US" sz="1200" dirty="0" smtClean="0">
              <a:solidFill>
                <a:schemeClr val="tx2">
                  <a:lumMod val="75000"/>
                </a:schemeClr>
              </a:solidFill>
              <a:latin typeface="+mn-ea"/>
            </a:endParaRPr>
          </a:p>
          <a:p>
            <a:pPr algn="just"/>
            <a:r>
              <a:rPr lang="zh-TW" altLang="en-US" sz="1200" u="sng" dirty="0" smtClean="0">
                <a:solidFill>
                  <a:schemeClr val="tx2">
                    <a:lumMod val="75000"/>
                  </a:schemeClr>
                </a:solidFill>
                <a:latin typeface="+mn-ea"/>
              </a:rPr>
              <a:t>證實假設</a:t>
            </a:r>
            <a:r>
              <a:rPr lang="zh-TW" altLang="en-US" sz="1200" dirty="0">
                <a:solidFill>
                  <a:schemeClr val="tx2">
                    <a:lumMod val="75000"/>
                  </a:schemeClr>
                </a:solidFill>
                <a:latin typeface="+mn-ea"/>
              </a:rPr>
              <a:t>與傳統訓練方式相比，使用現實整合</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焊接訓練可減少學生的訓練時間</a:t>
            </a:r>
            <a:endParaRPr lang="en-US" altLang="zh-TW" sz="1200" dirty="0">
              <a:solidFill>
                <a:schemeClr val="tx2">
                  <a:lumMod val="75000"/>
                </a:schemeClr>
              </a:solidFill>
              <a:latin typeface="+mn-ea"/>
            </a:endParaRPr>
          </a:p>
          <a:p>
            <a:pPr algn="just"/>
            <a:endParaRPr lang="zh-TW" altLang="en-US" sz="1200" dirty="0">
              <a:solidFill>
                <a:schemeClr val="tx2">
                  <a:lumMod val="75000"/>
                </a:schemeClr>
              </a:solidFill>
              <a:latin typeface="+mn-ea"/>
            </a:endParaRPr>
          </a:p>
          <a:p>
            <a:pPr algn="just"/>
            <a:endParaRPr lang="zh-TW" altLang="en-US" sz="1200" dirty="0">
              <a:solidFill>
                <a:schemeClr val="tx2">
                  <a:lumMod val="75000"/>
                </a:schemeClr>
              </a:solidFill>
              <a:latin typeface="+mn-ea"/>
            </a:endParaRPr>
          </a:p>
        </p:txBody>
      </p:sp>
    </p:spTree>
    <p:extLst>
      <p:ext uri="{BB962C8B-B14F-4D97-AF65-F5344CB8AC3E}">
        <p14:creationId xmlns:p14="http://schemas.microsoft.com/office/powerpoint/2010/main" val="3699269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268760"/>
            <a:ext cx="8151012" cy="4329835"/>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第三個假設是</a:t>
            </a:r>
            <a:r>
              <a:rPr lang="zh-TW" altLang="en-US" sz="1200" u="sng" dirty="0">
                <a:solidFill>
                  <a:schemeClr val="tx2">
                    <a:lumMod val="75000"/>
                  </a:schemeClr>
                </a:solidFill>
                <a:latin typeface="+mn-ea"/>
              </a:rPr>
              <a:t>使用現實與</a:t>
            </a:r>
            <a:r>
              <a:rPr lang="en-US" altLang="zh-TW" sz="1200" u="sng" dirty="0">
                <a:solidFill>
                  <a:schemeClr val="tx2">
                    <a:lumMod val="75000"/>
                  </a:schemeClr>
                </a:solidFill>
                <a:latin typeface="+mn-ea"/>
              </a:rPr>
              <a:t>VR</a:t>
            </a:r>
            <a:r>
              <a:rPr lang="zh-TW" altLang="en-US" sz="1200" u="sng" dirty="0">
                <a:solidFill>
                  <a:schemeClr val="tx2">
                    <a:lumMod val="75000"/>
                  </a:schemeClr>
                </a:solidFill>
                <a:latin typeface="+mn-ea"/>
              </a:rPr>
              <a:t>整合訓練與傳統訓練的</a:t>
            </a:r>
            <a:r>
              <a:rPr lang="zh-TW" altLang="en-US" sz="1200" u="sng" dirty="0" smtClean="0">
                <a:solidFill>
                  <a:schemeClr val="tx2">
                    <a:lumMod val="75000"/>
                  </a:schemeClr>
                </a:solidFill>
                <a:latin typeface="+mn-ea"/>
              </a:rPr>
              <a:t>學生工作</a:t>
            </a:r>
            <a:r>
              <a:rPr lang="zh-TW" altLang="en-US" sz="1200" u="sng" dirty="0">
                <a:solidFill>
                  <a:schemeClr val="tx2">
                    <a:lumMod val="75000"/>
                  </a:schemeClr>
                </a:solidFill>
                <a:latin typeface="+mn-ea"/>
              </a:rPr>
              <a:t>姿勢</a:t>
            </a:r>
            <a:r>
              <a:rPr lang="zh-TW" altLang="en-US" sz="1200" u="sng" dirty="0" smtClean="0">
                <a:solidFill>
                  <a:schemeClr val="tx2">
                    <a:lumMod val="75000"/>
                  </a:schemeClr>
                </a:solidFill>
                <a:latin typeface="+mn-ea"/>
              </a:rPr>
              <a:t>相似</a:t>
            </a:r>
            <a:r>
              <a:rPr lang="zh-TW" altLang="en-US" sz="1200" u="sng" dirty="0">
                <a:solidFill>
                  <a:schemeClr val="tx2">
                    <a:lumMod val="75000"/>
                  </a:schemeClr>
                </a:solidFill>
                <a:latin typeface="+mn-ea"/>
              </a:rPr>
              <a:t>，且與該領域專家相似</a:t>
            </a:r>
            <a:endParaRPr lang="en-US" altLang="zh-TW" sz="1200" u="sng"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在焊接類型</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中，三組受測者的工作姿勢相似，但這可能是因為</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是最簡單的焊接類型</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而</a:t>
            </a:r>
            <a:r>
              <a:rPr lang="zh-TW" altLang="en-US" sz="1200" dirty="0">
                <a:solidFill>
                  <a:schemeClr val="tx2">
                    <a:lumMod val="75000"/>
                  </a:schemeClr>
                </a:solidFill>
                <a:latin typeface="+mn-ea"/>
              </a:rPr>
              <a:t>在焊接</a:t>
            </a:r>
            <a:r>
              <a:rPr lang="zh-TW" altLang="en-US" sz="1200" dirty="0" smtClean="0">
                <a:solidFill>
                  <a:schemeClr val="tx2">
                    <a:lumMod val="75000"/>
                  </a:schemeClr>
                </a:solidFill>
                <a:latin typeface="+mn-ea"/>
              </a:rPr>
              <a:t>類型</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中，</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與專家顯著不同，而</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和專家沒有顯著差異</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的受測者在執行</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焊接任務時，肩膀的展開增加，顯著提高三角肌的活動。</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出現這樣的差異可能來自於在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系統鼓勵受測者不斷的調整，不須擔心焊接不良浪費的耗材，且能盡快重新開始，高自由度與系統的即時回饋，受測者願意不停調整焊接姿勢。</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肩膀展開的姿勢更有利於調整行進的角度與弧度控制</a:t>
            </a:r>
            <a:r>
              <a:rPr lang="en-US" altLang="zh-TW" sz="1200" dirty="0" smtClean="0">
                <a:solidFill>
                  <a:schemeClr val="tx2">
                    <a:lumMod val="75000"/>
                  </a:schemeClr>
                </a:solidFill>
                <a:latin typeface="+mn-ea"/>
              </a:rPr>
              <a:t>)</a:t>
            </a:r>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幾乎所有</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的受測者在看到影片回顧時表示，在執行</a:t>
            </a:r>
            <a:r>
              <a:rPr lang="en-US" altLang="zh-TW" sz="1200" dirty="0" smtClean="0">
                <a:solidFill>
                  <a:schemeClr val="tx2">
                    <a:lumMod val="75000"/>
                  </a:schemeClr>
                </a:solidFill>
                <a:latin typeface="+mn-ea"/>
              </a:rPr>
              <a:t>1G</a:t>
            </a:r>
            <a:r>
              <a:rPr lang="zh-TW" altLang="en-US" sz="1200" dirty="0" smtClean="0">
                <a:solidFill>
                  <a:schemeClr val="tx2">
                    <a:lumMod val="75000"/>
                  </a:schemeClr>
                </a:solidFill>
                <a:latin typeface="+mn-ea"/>
              </a:rPr>
              <a:t>任務時，是因為</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系統的回饋讓他們調整焊接時的姿勢，以達到更好的焊接效果。</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考慮到與專家間的差異，</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的受測者會在接觸真實焊接後逐漸修正他們的焊接姿勢</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而</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在焊接類型</a:t>
            </a:r>
            <a:r>
              <a:rPr lang="en-US" altLang="zh-TW" sz="1200" dirty="0" smtClean="0">
                <a:solidFill>
                  <a:schemeClr val="tx2">
                    <a:lumMod val="75000"/>
                  </a:schemeClr>
                </a:solidFill>
                <a:latin typeface="+mn-ea"/>
              </a:rPr>
              <a:t>3F</a:t>
            </a:r>
            <a:r>
              <a:rPr lang="zh-TW" altLang="en-US" sz="1200" dirty="0" smtClean="0">
                <a:solidFill>
                  <a:schemeClr val="tx2">
                    <a:lumMod val="75000"/>
                  </a:schemeClr>
                </a:solidFill>
                <a:latin typeface="+mn-ea"/>
              </a:rPr>
              <a:t>中與另外兩組的肌肉活動差異可歸因於焊工採用不同的姿勢，</a:t>
            </a:r>
            <a:r>
              <a:rPr lang="en-US" altLang="zh-TW" sz="1200" dirty="0" smtClean="0">
                <a:solidFill>
                  <a:schemeClr val="tx2">
                    <a:lumMod val="75000"/>
                  </a:schemeClr>
                </a:solidFill>
                <a:latin typeface="+mn-ea"/>
              </a:rPr>
              <a:t>11</a:t>
            </a:r>
            <a:r>
              <a:rPr lang="zh-TW" altLang="en-US" sz="1200" dirty="0" smtClean="0">
                <a:solidFill>
                  <a:schemeClr val="tx2">
                    <a:lumMod val="75000"/>
                  </a:schemeClr>
                </a:solidFill>
                <a:latin typeface="+mn-ea"/>
              </a:rPr>
              <a:t>位受測者有</a:t>
            </a:r>
            <a:r>
              <a:rPr lang="en-US" altLang="zh-TW" sz="1200" dirty="0" smtClean="0">
                <a:solidFill>
                  <a:schemeClr val="tx2">
                    <a:lumMod val="75000"/>
                  </a:schemeClr>
                </a:solidFill>
                <a:latin typeface="+mn-ea"/>
              </a:rPr>
              <a:t>4</a:t>
            </a:r>
            <a:r>
              <a:rPr lang="zh-TW" altLang="en-US" sz="1200" dirty="0" smtClean="0">
                <a:solidFill>
                  <a:schemeClr val="tx2">
                    <a:lumMod val="75000"/>
                  </a:schemeClr>
                </a:solidFill>
                <a:latin typeface="+mn-ea"/>
              </a:rPr>
              <a:t>位使用一個實體支撐物</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罐頭或是研磨器</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來支撐他們的手肘，這導致肌肉活動與另外兩組產生差異。在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環境中使用支撐物是為了幫助理解並形成技能的基礎，但在真實焊接場景</a:t>
            </a:r>
            <a:r>
              <a:rPr lang="zh-TW" altLang="en-US" sz="1200" dirty="0">
                <a:solidFill>
                  <a:schemeClr val="tx2">
                    <a:lumMod val="75000"/>
                  </a:schemeClr>
                </a:solidFill>
                <a:latin typeface="+mn-ea"/>
              </a:rPr>
              <a:t>中</a:t>
            </a:r>
            <a:r>
              <a:rPr lang="zh-TW" altLang="en-US" sz="1200" dirty="0" smtClean="0">
                <a:solidFill>
                  <a:schemeClr val="tx2">
                    <a:lumMod val="75000"/>
                  </a:schemeClr>
                </a:solidFill>
                <a:latin typeface="+mn-ea"/>
              </a:rPr>
              <a:t>，並不能使用這種實體支撐物，因此需要再進行修改。</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在焊接類型</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中</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最困難</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，三組並沒有顯著差異，這可能是因為垂直焊接能容忍的誤差較小，對於技術與手法要求更為精密，因此兩組受測者與專家所採用的策略更為相似</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因此</a:t>
            </a:r>
            <a:r>
              <a:rPr lang="zh-TW" altLang="en-US" sz="1200" dirty="0">
                <a:solidFill>
                  <a:schemeClr val="tx2">
                    <a:lumMod val="75000"/>
                  </a:schemeClr>
                </a:solidFill>
                <a:latin typeface="+mn-ea"/>
              </a:rPr>
              <a:t>，第三個假設</a:t>
            </a:r>
            <a:r>
              <a:rPr lang="zh-TW" altLang="en-US" sz="1200" dirty="0" smtClean="0">
                <a:solidFill>
                  <a:schemeClr val="tx2">
                    <a:lumMod val="75000"/>
                  </a:schemeClr>
                </a:solidFill>
                <a:latin typeface="+mn-ea"/>
              </a:rPr>
              <a:t>在四個焊縫</a:t>
            </a:r>
            <a:r>
              <a:rPr lang="zh-TW" altLang="en-US" sz="1200" dirty="0">
                <a:solidFill>
                  <a:schemeClr val="tx2">
                    <a:lumMod val="75000"/>
                  </a:schemeClr>
                </a:solidFill>
                <a:latin typeface="+mn-ea"/>
              </a:rPr>
              <a:t>類型中都不穩健</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但發現</a:t>
            </a:r>
            <a:r>
              <a:rPr lang="zh-TW" altLang="en-US" sz="1200" dirty="0">
                <a:solidFill>
                  <a:schemeClr val="tx2">
                    <a:lumMod val="75000"/>
                  </a:schemeClr>
                </a:solidFill>
                <a:latin typeface="+mn-ea"/>
              </a:rPr>
              <a:t>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訓練中，受測者有更大的自由去發展自己的焊接姿勢，儘管在實際焊接中不能使用，但若能提供適當的運動限制將有助於他們更快速輕鬆的學習標準姿勢。</a:t>
            </a:r>
            <a:endParaRPr lang="en-US" altLang="zh-TW" sz="1200" dirty="0" smtClean="0">
              <a:solidFill>
                <a:schemeClr val="tx2">
                  <a:lumMod val="75000"/>
                </a:schemeClr>
              </a:solidFill>
              <a:latin typeface="+mn-ea"/>
            </a:endParaRPr>
          </a:p>
        </p:txBody>
      </p:sp>
    </p:spTree>
    <p:extLst>
      <p:ext uri="{BB962C8B-B14F-4D97-AF65-F5344CB8AC3E}">
        <p14:creationId xmlns:p14="http://schemas.microsoft.com/office/powerpoint/2010/main" val="2640613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Discussion</a:t>
            </a:r>
          </a:p>
        </p:txBody>
      </p:sp>
      <p:sp>
        <p:nvSpPr>
          <p:cNvPr id="27" name="TextBox 26"/>
          <p:cNvSpPr txBox="1"/>
          <p:nvPr/>
        </p:nvSpPr>
        <p:spPr>
          <a:xfrm>
            <a:off x="473908" y="1412776"/>
            <a:ext cx="8151012" cy="3221839"/>
          </a:xfrm>
          <a:prstGeom prst="rect">
            <a:avLst/>
          </a:prstGeom>
          <a:noFill/>
        </p:spPr>
        <p:txBody>
          <a:bodyPr wrap="square" rIns="144000" bIns="36000" numCol="1" spcCol="360000" rtlCol="0">
            <a:spAutoFit/>
          </a:bodyPr>
          <a:lstStyle/>
          <a:p>
            <a:pPr algn="just"/>
            <a:r>
              <a:rPr lang="zh-TW" altLang="en-US" sz="1200" dirty="0">
                <a:solidFill>
                  <a:schemeClr val="tx2">
                    <a:lumMod val="75000"/>
                  </a:schemeClr>
                </a:solidFill>
                <a:latin typeface="+mn-ea"/>
              </a:rPr>
              <a:t>第四項假設為</a:t>
            </a:r>
            <a:r>
              <a:rPr lang="zh-TW" altLang="en-US" sz="1200" u="sng" dirty="0">
                <a:solidFill>
                  <a:schemeClr val="tx2">
                    <a:lumMod val="75000"/>
                  </a:schemeClr>
                </a:solidFill>
                <a:latin typeface="+mn-ea"/>
              </a:rPr>
              <a:t>使用現實與</a:t>
            </a:r>
            <a:r>
              <a:rPr lang="en-US" altLang="zh-TW" sz="1200" u="sng" dirty="0">
                <a:solidFill>
                  <a:schemeClr val="tx2">
                    <a:lumMod val="75000"/>
                  </a:schemeClr>
                </a:solidFill>
                <a:latin typeface="+mn-ea"/>
              </a:rPr>
              <a:t>VR</a:t>
            </a:r>
            <a:r>
              <a:rPr lang="zh-TW" altLang="en-US" sz="1200" u="sng" dirty="0">
                <a:solidFill>
                  <a:schemeClr val="tx2">
                    <a:lumMod val="75000"/>
                  </a:schemeClr>
                </a:solidFill>
                <a:latin typeface="+mn-ea"/>
              </a:rPr>
              <a:t>整合訓練與傳統訓練的學生兩者的認知發展沒有顯著差異</a:t>
            </a:r>
            <a:endParaRPr lang="en-US" altLang="zh-TW" sz="1200" u="sng" dirty="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在多數情況下，兩種訓練方式對受測者的認知發展是相似的</a:t>
            </a:r>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但在焊接類型</a:t>
            </a:r>
            <a:r>
              <a:rPr lang="en-US" altLang="zh-TW" sz="1200" dirty="0">
                <a:solidFill>
                  <a:schemeClr val="tx2">
                    <a:lumMod val="75000"/>
                  </a:schemeClr>
                </a:solidFill>
                <a:latin typeface="+mn-ea"/>
              </a:rPr>
              <a:t>3F</a:t>
            </a:r>
            <a:r>
              <a:rPr lang="zh-TW" altLang="en-US" sz="1200" dirty="0">
                <a:solidFill>
                  <a:schemeClr val="tx2">
                    <a:lumMod val="75000"/>
                  </a:schemeClr>
                </a:solidFill>
                <a:latin typeface="+mn-ea"/>
              </a:rPr>
              <a:t>中，</a:t>
            </a:r>
            <a:r>
              <a:rPr lang="en-US" altLang="zh-TW" sz="1200" dirty="0">
                <a:solidFill>
                  <a:schemeClr val="tx2">
                    <a:lumMod val="75000"/>
                  </a:schemeClr>
                </a:solidFill>
                <a:latin typeface="+mn-ea"/>
              </a:rPr>
              <a:t>VR50</a:t>
            </a:r>
            <a:r>
              <a:rPr lang="zh-TW" altLang="en-US" sz="1200" dirty="0">
                <a:solidFill>
                  <a:schemeClr val="tx2">
                    <a:lumMod val="75000"/>
                  </a:schemeClr>
                </a:solidFill>
                <a:latin typeface="+mn-ea"/>
              </a:rPr>
              <a:t>分析類型顯著較高，而</a:t>
            </a:r>
            <a:r>
              <a:rPr lang="en-US" altLang="zh-TW" sz="1200" dirty="0">
                <a:solidFill>
                  <a:schemeClr val="tx2">
                    <a:lumMod val="75000"/>
                  </a:schemeClr>
                </a:solidFill>
                <a:latin typeface="+mn-ea"/>
              </a:rPr>
              <a:t>TW</a:t>
            </a:r>
            <a:r>
              <a:rPr lang="zh-TW" altLang="en-US" sz="1200" dirty="0">
                <a:solidFill>
                  <a:schemeClr val="tx2">
                    <a:lumMod val="75000"/>
                  </a:schemeClr>
                </a:solidFill>
                <a:latin typeface="+mn-ea"/>
              </a:rPr>
              <a:t>的應用類型顯著較高</a:t>
            </a:r>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且任一組的知識與理解沒有明顯不同</a:t>
            </a:r>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這表明焊接類型的組間學習重點不同，無法得出結論</a:t>
            </a:r>
            <a:endParaRPr lang="en-US" altLang="zh-TW" sz="1200" dirty="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在</a:t>
            </a:r>
            <a:r>
              <a:rPr lang="en-US" altLang="zh-TW" sz="1200" dirty="0">
                <a:solidFill>
                  <a:schemeClr val="tx2">
                    <a:lumMod val="75000"/>
                  </a:schemeClr>
                </a:solidFill>
                <a:latin typeface="+mn-ea"/>
              </a:rPr>
              <a:t>VR50</a:t>
            </a:r>
            <a:r>
              <a:rPr lang="zh-TW" altLang="en-US" sz="1200" dirty="0">
                <a:solidFill>
                  <a:schemeClr val="tx2">
                    <a:lumMod val="75000"/>
                  </a:schemeClr>
                </a:solidFill>
                <a:latin typeface="+mn-ea"/>
              </a:rPr>
              <a:t>中對</a:t>
            </a:r>
            <a:r>
              <a:rPr lang="en-US" altLang="zh-TW" sz="1200" dirty="0">
                <a:solidFill>
                  <a:schemeClr val="tx2">
                    <a:lumMod val="75000"/>
                  </a:schemeClr>
                </a:solidFill>
                <a:latin typeface="+mn-ea"/>
              </a:rPr>
              <a:t>2F</a:t>
            </a:r>
            <a:r>
              <a:rPr lang="zh-TW" altLang="en-US" sz="1200" dirty="0">
                <a:solidFill>
                  <a:schemeClr val="tx2">
                    <a:lumMod val="75000"/>
                  </a:schemeClr>
                </a:solidFill>
                <a:latin typeface="+mn-ea"/>
              </a:rPr>
              <a:t>有顯著更高的理解，而</a:t>
            </a:r>
            <a:r>
              <a:rPr lang="en-US" altLang="zh-TW" sz="1200" dirty="0">
                <a:solidFill>
                  <a:schemeClr val="tx2">
                    <a:lumMod val="75000"/>
                  </a:schemeClr>
                </a:solidFill>
                <a:latin typeface="+mn-ea"/>
              </a:rPr>
              <a:t>TW</a:t>
            </a:r>
            <a:r>
              <a:rPr lang="zh-TW" altLang="en-US" sz="1200" dirty="0">
                <a:solidFill>
                  <a:schemeClr val="tx2">
                    <a:lumMod val="75000"/>
                  </a:schemeClr>
                </a:solidFill>
                <a:latin typeface="+mn-ea"/>
              </a:rPr>
              <a:t>中</a:t>
            </a:r>
            <a:r>
              <a:rPr lang="en-US" altLang="zh-TW" sz="1200" dirty="0">
                <a:solidFill>
                  <a:schemeClr val="tx2">
                    <a:lumMod val="75000"/>
                  </a:schemeClr>
                </a:solidFill>
                <a:latin typeface="+mn-ea"/>
              </a:rPr>
              <a:t>3G</a:t>
            </a:r>
            <a:r>
              <a:rPr lang="zh-TW" altLang="en-US" sz="1200" dirty="0">
                <a:solidFill>
                  <a:schemeClr val="tx2">
                    <a:lumMod val="75000"/>
                  </a:schemeClr>
                </a:solidFill>
                <a:latin typeface="+mn-ea"/>
              </a:rPr>
              <a:t>的理解顯著更高</a:t>
            </a:r>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這樣的差異並未導致該焊接類型的應用與分析存在顯著差異</a:t>
            </a:r>
            <a:endParaRPr lang="en-US" altLang="zh-TW" sz="1200" dirty="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a:solidFill>
                  <a:schemeClr val="tx2">
                    <a:lumMod val="75000"/>
                  </a:schemeClr>
                </a:solidFill>
                <a:latin typeface="+mn-ea"/>
              </a:rPr>
              <a:t>而認知發展與焊接認證似乎沒有相關性，表明接受兩種訓練方式的受測者在認知發展方面的水平相同，兩組的總分沒有顯著差異</a:t>
            </a:r>
            <a:endParaRPr lang="en-US" altLang="zh-TW" sz="1200" dirty="0">
              <a:solidFill>
                <a:schemeClr val="tx2">
                  <a:lumMod val="75000"/>
                </a:schemeClr>
              </a:solidFill>
              <a:latin typeface="+mn-ea"/>
            </a:endParaRPr>
          </a:p>
          <a:p>
            <a:pPr algn="just"/>
            <a:endParaRPr lang="zh-TW" altLang="en-US" sz="1200" dirty="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a:solidFill>
                  <a:schemeClr val="tx2">
                    <a:lumMod val="75000"/>
                  </a:schemeClr>
                </a:solidFill>
                <a:latin typeface="+mn-ea"/>
              </a:rPr>
              <a:t>第五</a:t>
            </a:r>
            <a:r>
              <a:rPr lang="zh-TW" altLang="en-US" sz="1200" dirty="0" smtClean="0">
                <a:solidFill>
                  <a:schemeClr val="tx2">
                    <a:lumMod val="75000"/>
                  </a:schemeClr>
                </a:solidFill>
                <a:latin typeface="+mn-ea"/>
              </a:rPr>
              <a:t>個假設</a:t>
            </a:r>
            <a:r>
              <a:rPr lang="zh-TW" altLang="en-US" sz="1200" u="sng" dirty="0">
                <a:solidFill>
                  <a:schemeClr val="tx2">
                    <a:lumMod val="75000"/>
                  </a:schemeClr>
                </a:solidFill>
                <a:latin typeface="+mn-ea"/>
              </a:rPr>
              <a:t>使用現實與</a:t>
            </a:r>
            <a:r>
              <a:rPr lang="en-US" altLang="zh-TW" sz="1200" u="sng" dirty="0">
                <a:solidFill>
                  <a:schemeClr val="tx2">
                    <a:lumMod val="75000"/>
                  </a:schemeClr>
                </a:solidFill>
                <a:latin typeface="+mn-ea"/>
              </a:rPr>
              <a:t>VR</a:t>
            </a:r>
            <a:r>
              <a:rPr lang="zh-TW" altLang="en-US" sz="1200" u="sng" dirty="0">
                <a:solidFill>
                  <a:schemeClr val="tx2">
                    <a:lumMod val="75000"/>
                  </a:schemeClr>
                </a:solidFill>
                <a:latin typeface="+mn-ea"/>
              </a:rPr>
              <a:t>整合訓練與傳統訓練的學生兩者</a:t>
            </a:r>
            <a:r>
              <a:rPr lang="zh-TW" altLang="en-US" sz="1200" u="sng" dirty="0" smtClean="0">
                <a:solidFill>
                  <a:schemeClr val="tx2">
                    <a:lumMod val="75000"/>
                  </a:schemeClr>
                </a:solidFill>
                <a:latin typeface="+mn-ea"/>
              </a:rPr>
              <a:t>的</a:t>
            </a:r>
            <a:r>
              <a:rPr lang="en-US" altLang="zh-TW" sz="1200" u="sng" dirty="0" smtClean="0">
                <a:solidFill>
                  <a:schemeClr val="tx2">
                    <a:lumMod val="75000"/>
                  </a:schemeClr>
                </a:solidFill>
                <a:latin typeface="+mn-ea"/>
              </a:rPr>
              <a:t>MWL</a:t>
            </a:r>
            <a:r>
              <a:rPr lang="zh-TW" altLang="en-US" sz="1200" u="sng" dirty="0" smtClean="0">
                <a:solidFill>
                  <a:schemeClr val="tx2">
                    <a:lumMod val="75000"/>
                  </a:schemeClr>
                </a:solidFill>
                <a:latin typeface="+mn-ea"/>
              </a:rPr>
              <a:t>沒有</a:t>
            </a:r>
            <a:r>
              <a:rPr lang="zh-TW" altLang="en-US" sz="1200" u="sng" dirty="0">
                <a:solidFill>
                  <a:schemeClr val="tx2">
                    <a:lumMod val="75000"/>
                  </a:schemeClr>
                </a:solidFill>
                <a:latin typeface="+mn-ea"/>
              </a:rPr>
              <a:t>顯著差異</a:t>
            </a:r>
            <a:endParaRPr lang="zh-TW" altLang="en-US"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研究中</a:t>
            </a:r>
            <a:r>
              <a:rPr lang="en-US" altLang="zh-TW" sz="1200" dirty="0" smtClean="0">
                <a:solidFill>
                  <a:schemeClr val="tx2">
                    <a:lumMod val="75000"/>
                  </a:schemeClr>
                </a:solidFill>
                <a:latin typeface="+mn-ea"/>
              </a:rPr>
              <a:t>MWL</a:t>
            </a:r>
            <a:r>
              <a:rPr lang="zh-TW" altLang="en-US" sz="1200" dirty="0">
                <a:solidFill>
                  <a:schemeClr val="tx2">
                    <a:lumMod val="75000"/>
                  </a:schemeClr>
                </a:solidFill>
                <a:latin typeface="+mn-ea"/>
              </a:rPr>
              <a:t>分析的結果清楚地表明</a:t>
            </a:r>
            <a:r>
              <a:rPr lang="en-US" altLang="zh-TW" sz="1200" dirty="0">
                <a:solidFill>
                  <a:schemeClr val="tx2">
                    <a:lumMod val="75000"/>
                  </a:schemeClr>
                </a:solidFill>
                <a:latin typeface="+mn-ea"/>
              </a:rPr>
              <a:t>VR50</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間</a:t>
            </a:r>
            <a:r>
              <a:rPr lang="zh-TW" altLang="en-US" sz="1200" dirty="0">
                <a:solidFill>
                  <a:schemeClr val="tx2">
                    <a:lumMod val="75000"/>
                  </a:schemeClr>
                </a:solidFill>
                <a:latin typeface="+mn-ea"/>
              </a:rPr>
              <a:t>沒有差異。</a:t>
            </a:r>
          </a:p>
        </p:txBody>
      </p:sp>
    </p:spTree>
    <p:extLst>
      <p:ext uri="{BB962C8B-B14F-4D97-AF65-F5344CB8AC3E}">
        <p14:creationId xmlns:p14="http://schemas.microsoft.com/office/powerpoint/2010/main" val="386250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3"/>
          <p:cNvSpPr>
            <a:spLocks noGrp="1"/>
          </p:cNvSpPr>
          <p:nvPr>
            <p:ph type="title"/>
          </p:nvPr>
        </p:nvSpPr>
        <p:spPr>
          <a:xfrm>
            <a:off x="2302081" y="492525"/>
            <a:ext cx="5109935" cy="780685"/>
          </a:xfrm>
        </p:spPr>
        <p:txBody>
          <a:bodyPr>
            <a:normAutofit fontScale="90000"/>
          </a:bodyPr>
          <a:lstStyle/>
          <a:p>
            <a:r>
              <a:rPr lang="zh-TW" altLang="en-US" sz="4000" dirty="0" smtClean="0">
                <a:solidFill>
                  <a:schemeClr val="accent1">
                    <a:lumMod val="60000"/>
                    <a:lumOff val="40000"/>
                  </a:schemeClr>
                </a:solidFill>
              </a:rPr>
              <a:t>先來放個要在封面講的摘要</a:t>
            </a:r>
            <a:endParaRPr lang="en-US" sz="4000" dirty="0">
              <a:solidFill>
                <a:schemeClr val="accent1">
                  <a:lumMod val="60000"/>
                  <a:lumOff val="40000"/>
                </a:schemeClr>
              </a:solidFill>
            </a:endParaRPr>
          </a:p>
        </p:txBody>
      </p:sp>
      <p:sp>
        <p:nvSpPr>
          <p:cNvPr id="27" name="TextBox 26"/>
          <p:cNvSpPr txBox="1"/>
          <p:nvPr/>
        </p:nvSpPr>
        <p:spPr>
          <a:xfrm>
            <a:off x="356297" y="1844824"/>
            <a:ext cx="8280919" cy="4329835"/>
          </a:xfrm>
          <a:prstGeom prst="rect">
            <a:avLst/>
          </a:prstGeom>
          <a:noFill/>
        </p:spPr>
        <p:txBody>
          <a:bodyPr wrap="square" rIns="144000" bIns="36000" numCol="1" spcCol="360000" rtlCol="0">
            <a:spAutoFit/>
          </a:bodyPr>
          <a:lstStyle/>
          <a:p>
            <a:pPr algn="just"/>
            <a:r>
              <a:rPr lang="zh-TW" altLang="en-US" sz="1200" b="1" i="1" dirty="0">
                <a:solidFill>
                  <a:schemeClr val="bg1">
                    <a:lumMod val="65000"/>
                  </a:schemeClr>
                </a:solidFill>
              </a:rPr>
              <a:t>目的：</a:t>
            </a:r>
          </a:p>
          <a:p>
            <a:pPr algn="just"/>
            <a:r>
              <a:rPr lang="zh-TW" altLang="en-US" sz="1200" b="1" i="1" dirty="0">
                <a:solidFill>
                  <a:schemeClr val="bg1">
                    <a:lumMod val="65000"/>
                  </a:schemeClr>
                </a:solidFill>
              </a:rPr>
              <a:t>本研究的目的是評估虛擬現實（</a:t>
            </a:r>
            <a:r>
              <a:rPr lang="en-US" altLang="zh-TW" sz="1200" b="1" i="1" dirty="0">
                <a:solidFill>
                  <a:schemeClr val="bg1">
                    <a:lumMod val="65000"/>
                  </a:schemeClr>
                </a:solidFill>
              </a:rPr>
              <a:t>VR</a:t>
            </a:r>
            <a:r>
              <a:rPr lang="zh-TW" altLang="en-US" sz="1200" b="1" i="1" dirty="0">
                <a:solidFill>
                  <a:schemeClr val="bg1">
                    <a:lumMod val="65000"/>
                  </a:schemeClr>
                </a:solidFill>
              </a:rPr>
              <a:t>）綜合訓練與傳統訓練方法在焊接訓練領域的認知和物理影響。</a:t>
            </a:r>
          </a:p>
          <a:p>
            <a:pPr algn="just"/>
            <a:endParaRPr lang="zh-TW" altLang="en-US" sz="1200" b="1" i="1" dirty="0">
              <a:solidFill>
                <a:schemeClr val="bg1">
                  <a:lumMod val="65000"/>
                </a:schemeClr>
              </a:solidFill>
            </a:endParaRPr>
          </a:p>
          <a:p>
            <a:pPr algn="just"/>
            <a:r>
              <a:rPr lang="zh-TW" altLang="en-US" sz="1200" b="1" i="1" dirty="0">
                <a:solidFill>
                  <a:schemeClr val="bg1">
                    <a:lumMod val="65000"/>
                  </a:schemeClr>
                </a:solidFill>
              </a:rPr>
              <a:t>背景：</a:t>
            </a:r>
          </a:p>
          <a:p>
            <a:pPr algn="just"/>
            <a:r>
              <a:rPr lang="zh-TW" altLang="en-US" sz="1200" b="1" i="1" dirty="0">
                <a:solidFill>
                  <a:schemeClr val="bg1">
                    <a:lumMod val="65000"/>
                  </a:schemeClr>
                </a:solidFill>
              </a:rPr>
              <a:t>焊接培訓在各個行業中非常重要，代表了適合高級培訓干預的複雜技能。</a:t>
            </a:r>
          </a:p>
          <a:p>
            <a:pPr algn="just"/>
            <a:r>
              <a:rPr lang="zh-TW" altLang="en-US" sz="1200" b="1" i="1" dirty="0">
                <a:solidFill>
                  <a:schemeClr val="bg1">
                    <a:lumMod val="65000"/>
                  </a:schemeClr>
                </a:solidFill>
              </a:rPr>
              <a:t>因此，長期以來一直在尋找最成功和最具成本效益的培訓新焊工的方法。</a:t>
            </a:r>
          </a:p>
          <a:p>
            <a:pPr algn="just"/>
            <a:endParaRPr lang="zh-TW" altLang="en-US" sz="1200" b="1" i="1" dirty="0">
              <a:solidFill>
                <a:schemeClr val="bg1">
                  <a:lumMod val="65000"/>
                </a:schemeClr>
              </a:solidFill>
            </a:endParaRPr>
          </a:p>
          <a:p>
            <a:pPr algn="just"/>
            <a:r>
              <a:rPr lang="zh-TW" altLang="en-US" sz="1200" b="1" i="1" dirty="0">
                <a:solidFill>
                  <a:schemeClr val="bg1">
                    <a:lumMod val="65000"/>
                  </a:schemeClr>
                </a:solidFill>
              </a:rPr>
              <a:t>方法：</a:t>
            </a:r>
          </a:p>
          <a:p>
            <a:pPr algn="just"/>
            <a:r>
              <a:rPr lang="zh-TW" altLang="en-US" sz="1200" b="1" i="1" dirty="0">
                <a:solidFill>
                  <a:schemeClr val="bg1">
                    <a:lumMod val="65000"/>
                  </a:schemeClr>
                </a:solidFill>
              </a:rPr>
              <a:t>本研究的參與者被隨機分配到兩個單獨的培訓課程之一，該課程由獲得美國焊接協會認可的焊接教練授課</a:t>
            </a:r>
            <a:r>
              <a:rPr lang="en-US" altLang="zh-TW" sz="1200" b="1" i="1" dirty="0">
                <a:solidFill>
                  <a:schemeClr val="bg1">
                    <a:lumMod val="65000"/>
                  </a:schemeClr>
                </a:solidFill>
              </a:rPr>
              <a:t>;</a:t>
            </a:r>
            <a:r>
              <a:rPr lang="zh-TW" altLang="en-US" sz="1200" b="1" i="1" dirty="0">
                <a:solidFill>
                  <a:schemeClr val="bg1">
                    <a:lumMod val="65000"/>
                  </a:schemeClr>
                </a:solidFill>
              </a:rPr>
              <a:t>每門課程的持續時間為</a:t>
            </a:r>
            <a:r>
              <a:rPr lang="en-US" altLang="zh-TW" sz="1200" b="1" i="1" dirty="0">
                <a:solidFill>
                  <a:schemeClr val="bg1">
                    <a:lumMod val="65000"/>
                  </a:schemeClr>
                </a:solidFill>
              </a:rPr>
              <a:t>2</a:t>
            </a:r>
            <a:r>
              <a:rPr lang="zh-TW" altLang="en-US" sz="1200" b="1" i="1" dirty="0">
                <a:solidFill>
                  <a:schemeClr val="bg1">
                    <a:lumMod val="65000"/>
                  </a:schemeClr>
                </a:solidFill>
              </a:rPr>
              <a:t>週。</a:t>
            </a:r>
          </a:p>
          <a:p>
            <a:pPr algn="just"/>
            <a:r>
              <a:rPr lang="zh-TW" altLang="en-US" sz="1200" b="1" i="1" dirty="0">
                <a:solidFill>
                  <a:schemeClr val="bg1">
                    <a:lumMod val="65000"/>
                  </a:schemeClr>
                </a:solidFill>
              </a:rPr>
              <a:t>在完成特定焊接類型的培訓後，參與者有機會測試相應的認證。</a:t>
            </a:r>
          </a:p>
          <a:p>
            <a:pPr algn="just"/>
            <a:r>
              <a:rPr lang="zh-TW" altLang="en-US" sz="1200" b="1" i="1" dirty="0">
                <a:solidFill>
                  <a:schemeClr val="bg1">
                    <a:lumMod val="65000"/>
                  </a:schemeClr>
                </a:solidFill>
              </a:rPr>
              <a:t>參與者的認知和身體參數，總培訓時間和獲得的焊接認證獎勵進行了評估。</a:t>
            </a:r>
          </a:p>
          <a:p>
            <a:pPr algn="just"/>
            <a:r>
              <a:rPr lang="zh-TW" altLang="en-US" sz="1200" b="1" i="1" dirty="0">
                <a:solidFill>
                  <a:schemeClr val="bg1">
                    <a:lumMod val="65000"/>
                  </a:schemeClr>
                </a:solidFill>
              </a:rPr>
              <a:t>本研究中教授的四種焊縫類型中的每一種都代表了不同的難度，需要開發專業知識和技能。</a:t>
            </a:r>
          </a:p>
          <a:p>
            <a:pPr algn="just"/>
            <a:endParaRPr lang="zh-TW" altLang="en-US" sz="1200" b="1" i="1" dirty="0">
              <a:solidFill>
                <a:schemeClr val="bg1">
                  <a:lumMod val="65000"/>
                </a:schemeClr>
              </a:solidFill>
            </a:endParaRPr>
          </a:p>
          <a:p>
            <a:pPr algn="just"/>
            <a:r>
              <a:rPr lang="zh-TW" altLang="en-US" sz="1200" b="1" i="1" dirty="0">
                <a:solidFill>
                  <a:schemeClr val="bg1">
                    <a:lumMod val="65000"/>
                  </a:schemeClr>
                </a:solidFill>
              </a:rPr>
              <a:t>結果：</a:t>
            </a:r>
          </a:p>
          <a:p>
            <a:pPr algn="just"/>
            <a:r>
              <a:rPr lang="zh-TW" altLang="en-US" sz="1200" b="1" i="1" dirty="0">
                <a:solidFill>
                  <a:schemeClr val="bg1">
                    <a:lumMod val="65000"/>
                  </a:schemeClr>
                </a:solidFill>
              </a:rPr>
              <a:t>該研究表明，</a:t>
            </a:r>
            <a:r>
              <a:rPr lang="en-US" altLang="zh-TW" sz="1200" b="1" i="1" dirty="0">
                <a:solidFill>
                  <a:schemeClr val="bg1">
                    <a:lumMod val="65000"/>
                  </a:schemeClr>
                </a:solidFill>
              </a:rPr>
              <a:t>VR</a:t>
            </a:r>
            <a:r>
              <a:rPr lang="zh-TW" altLang="en-US" sz="1200" b="1" i="1" dirty="0">
                <a:solidFill>
                  <a:schemeClr val="bg1">
                    <a:lumMod val="65000"/>
                  </a:schemeClr>
                </a:solidFill>
              </a:rPr>
              <a:t>綜合訓練組（</a:t>
            </a:r>
            <a:r>
              <a:rPr lang="en-US" altLang="zh-TW" sz="1200" b="1" i="1" dirty="0">
                <a:solidFill>
                  <a:schemeClr val="bg1">
                    <a:lumMod val="65000"/>
                  </a:schemeClr>
                </a:solidFill>
              </a:rPr>
              <a:t>VR50</a:t>
            </a:r>
            <a:r>
              <a:rPr lang="zh-TW" altLang="en-US" sz="1200" b="1" i="1" dirty="0">
                <a:solidFill>
                  <a:schemeClr val="bg1">
                    <a:lumMod val="65000"/>
                  </a:schemeClr>
                </a:solidFill>
              </a:rPr>
              <a:t>）的參與者表現良好，並且在某些情況下表現明顯</a:t>
            </a:r>
            <a:r>
              <a:rPr lang="zh-TW" altLang="en-US" sz="1200" b="1" i="1" dirty="0" smtClean="0">
                <a:solidFill>
                  <a:schemeClr val="bg1">
                    <a:lumMod val="65000"/>
                  </a:schemeClr>
                </a:solidFill>
              </a:rPr>
              <a:t>優於傳統</a:t>
            </a:r>
            <a:r>
              <a:rPr lang="zh-TW" altLang="en-US" sz="1200" b="1" i="1" dirty="0">
                <a:solidFill>
                  <a:schemeClr val="bg1">
                    <a:lumMod val="65000"/>
                  </a:schemeClr>
                </a:solidFill>
              </a:rPr>
              <a:t>焊接（</a:t>
            </a:r>
            <a:r>
              <a:rPr lang="en-US" altLang="zh-TW" sz="1200" b="1" i="1" dirty="0">
                <a:solidFill>
                  <a:schemeClr val="bg1">
                    <a:lumMod val="65000"/>
                  </a:schemeClr>
                </a:solidFill>
              </a:rPr>
              <a:t>TW</a:t>
            </a:r>
            <a:r>
              <a:rPr lang="zh-TW" altLang="en-US" sz="1200" b="1" i="1" dirty="0">
                <a:solidFill>
                  <a:schemeClr val="bg1">
                    <a:lumMod val="65000"/>
                  </a:schemeClr>
                </a:solidFill>
              </a:rPr>
              <a:t>）培訓組。</a:t>
            </a:r>
          </a:p>
          <a:p>
            <a:pPr algn="just"/>
            <a:r>
              <a:rPr lang="zh-TW" altLang="en-US" sz="1200" b="1" i="1" dirty="0">
                <a:solidFill>
                  <a:schemeClr val="bg1">
                    <a:lumMod val="65000"/>
                  </a:schemeClr>
                </a:solidFill>
              </a:rPr>
              <a:t>與</a:t>
            </a:r>
            <a:r>
              <a:rPr lang="en-US" altLang="zh-TW" sz="1200" b="1" i="1" dirty="0">
                <a:solidFill>
                  <a:schemeClr val="bg1">
                    <a:lumMod val="65000"/>
                  </a:schemeClr>
                </a:solidFill>
              </a:rPr>
              <a:t>TW</a:t>
            </a:r>
            <a:r>
              <a:rPr lang="zh-TW" altLang="en-US" sz="1200" b="1" i="1" dirty="0">
                <a:solidFill>
                  <a:schemeClr val="bg1">
                    <a:lumMod val="65000"/>
                  </a:schemeClr>
                </a:solidFill>
              </a:rPr>
              <a:t>組相比，</a:t>
            </a:r>
            <a:r>
              <a:rPr lang="en-US" altLang="zh-TW" sz="1200" b="1" i="1" dirty="0">
                <a:solidFill>
                  <a:schemeClr val="bg1">
                    <a:lumMod val="65000"/>
                  </a:schemeClr>
                </a:solidFill>
              </a:rPr>
              <a:t>VR50</a:t>
            </a:r>
            <a:r>
              <a:rPr lang="zh-TW" altLang="en-US" sz="1200" b="1" i="1" dirty="0">
                <a:solidFill>
                  <a:schemeClr val="bg1">
                    <a:lumMod val="65000"/>
                  </a:schemeClr>
                </a:solidFill>
              </a:rPr>
              <a:t>組的總體認證增加了</a:t>
            </a:r>
            <a:r>
              <a:rPr lang="en-US" altLang="zh-TW" sz="1200" b="1" i="1" dirty="0">
                <a:solidFill>
                  <a:schemeClr val="bg1">
                    <a:lumMod val="65000"/>
                  </a:schemeClr>
                </a:solidFill>
              </a:rPr>
              <a:t>41.6</a:t>
            </a:r>
            <a:r>
              <a:rPr lang="zh-TW" altLang="en-US" sz="1200" b="1" i="1" dirty="0">
                <a:solidFill>
                  <a:schemeClr val="bg1">
                    <a:lumMod val="65000"/>
                  </a:schemeClr>
                </a:solidFill>
              </a:rPr>
              <a:t>％。</a:t>
            </a:r>
          </a:p>
          <a:p>
            <a:pPr algn="just"/>
            <a:endParaRPr lang="zh-TW" altLang="en-US" sz="1200" b="1" i="1" dirty="0">
              <a:solidFill>
                <a:schemeClr val="bg1">
                  <a:lumMod val="65000"/>
                </a:schemeClr>
              </a:solidFill>
            </a:endParaRPr>
          </a:p>
          <a:p>
            <a:pPr algn="just"/>
            <a:r>
              <a:rPr lang="zh-TW" altLang="en-US" sz="1200" b="1" i="1" dirty="0">
                <a:solidFill>
                  <a:schemeClr val="bg1">
                    <a:lumMod val="65000"/>
                  </a:schemeClr>
                </a:solidFill>
              </a:rPr>
              <a:t>結論：</a:t>
            </a:r>
          </a:p>
          <a:p>
            <a:pPr algn="just"/>
            <a:r>
              <a:rPr lang="en-US" altLang="zh-TW" sz="1200" b="1" i="1" dirty="0">
                <a:solidFill>
                  <a:schemeClr val="bg1">
                    <a:lumMod val="65000"/>
                  </a:schemeClr>
                </a:solidFill>
              </a:rPr>
              <a:t>VR</a:t>
            </a:r>
            <a:r>
              <a:rPr lang="zh-TW" altLang="en-US" sz="1200" b="1" i="1" dirty="0">
                <a:solidFill>
                  <a:schemeClr val="bg1">
                    <a:lumMod val="65000"/>
                  </a:schemeClr>
                </a:solidFill>
              </a:rPr>
              <a:t>技術是一種有價值的工具，可以在較短的時間內生產熟練的焊工，並且通常比傳統培訓的同行具有更高的技能。</a:t>
            </a:r>
          </a:p>
          <a:p>
            <a:pPr algn="just"/>
            <a:endParaRPr lang="zh-TW" altLang="en-US" sz="1200" b="1" i="1" dirty="0">
              <a:solidFill>
                <a:schemeClr val="bg1">
                  <a:lumMod val="65000"/>
                </a:schemeClr>
              </a:solidFill>
            </a:endParaRPr>
          </a:p>
          <a:p>
            <a:pPr algn="just"/>
            <a:r>
              <a:rPr lang="zh-TW" altLang="en-US" sz="1200" b="1" i="1" dirty="0">
                <a:solidFill>
                  <a:schemeClr val="bg1">
                    <a:lumMod val="65000"/>
                  </a:schemeClr>
                </a:solidFill>
              </a:rPr>
              <a:t>應用：</a:t>
            </a:r>
          </a:p>
          <a:p>
            <a:pPr algn="just"/>
            <a:r>
              <a:rPr lang="zh-TW" altLang="en-US" sz="1200" b="1" i="1" dirty="0">
                <a:solidFill>
                  <a:schemeClr val="bg1">
                    <a:lumMod val="65000"/>
                  </a:schemeClr>
                </a:solidFill>
              </a:rPr>
              <a:t>這些發現強烈支持在焊接行業中使用</a:t>
            </a:r>
            <a:r>
              <a:rPr lang="en-US" altLang="zh-TW" sz="1200" b="1" i="1" dirty="0">
                <a:solidFill>
                  <a:schemeClr val="bg1">
                    <a:lumMod val="65000"/>
                  </a:schemeClr>
                </a:solidFill>
              </a:rPr>
              <a:t>VR</a:t>
            </a:r>
            <a:r>
              <a:rPr lang="zh-TW" altLang="en-US" sz="1200" b="1" i="1" dirty="0">
                <a:solidFill>
                  <a:schemeClr val="bg1">
                    <a:lumMod val="65000"/>
                  </a:schemeClr>
                </a:solidFill>
              </a:rPr>
              <a:t>集成培訓。</a:t>
            </a:r>
            <a:endParaRPr lang="en-US" sz="1200" b="1" dirty="0">
              <a:solidFill>
                <a:schemeClr val="bg1">
                  <a:lumMod val="65000"/>
                </a:schemeClr>
              </a:solidFill>
              <a:latin typeface="Signika Negative" pitchFamily="2" charset="0"/>
            </a:endParaRPr>
          </a:p>
        </p:txBody>
      </p:sp>
      <p:grpSp>
        <p:nvGrpSpPr>
          <p:cNvPr id="6" name="Group 5"/>
          <p:cNvGrpSpPr/>
          <p:nvPr/>
        </p:nvGrpSpPr>
        <p:grpSpPr>
          <a:xfrm>
            <a:off x="169533" y="1002202"/>
            <a:ext cx="2094778" cy="55420"/>
            <a:chOff x="2055030" y="1463669"/>
            <a:chExt cx="2304256" cy="544908"/>
          </a:xfrm>
        </p:grpSpPr>
        <p:sp>
          <p:nvSpPr>
            <p:cNvPr id="7" name="Rectangle 6"/>
            <p:cNvSpPr/>
            <p:nvPr/>
          </p:nvSpPr>
          <p:spPr>
            <a:xfrm>
              <a:off x="2055030" y="1463670"/>
              <a:ext cx="576064" cy="5449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631094" y="1463670"/>
              <a:ext cx="576064" cy="544907"/>
            </a:xfrm>
            <a:prstGeom prst="rect">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p:cNvSpPr/>
            <p:nvPr/>
          </p:nvSpPr>
          <p:spPr>
            <a:xfrm>
              <a:off x="3207158" y="1463669"/>
              <a:ext cx="576064" cy="544907"/>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9"/>
            <p:cNvSpPr/>
            <p:nvPr/>
          </p:nvSpPr>
          <p:spPr>
            <a:xfrm>
              <a:off x="3783222" y="1463670"/>
              <a:ext cx="576064" cy="544907"/>
            </a:xfrm>
            <a:prstGeom prst="rect">
              <a:avLst/>
            </a:prstGeom>
            <a:solidFill>
              <a:schemeClr val="accent1">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73993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Autofit/>
          </a:bodyPr>
          <a:lstStyle/>
          <a:p>
            <a:r>
              <a:rPr lang="en-US" sz="2800" dirty="0">
                <a:solidFill>
                  <a:schemeClr val="accent1">
                    <a:lumMod val="60000"/>
                    <a:lumOff val="40000"/>
                  </a:schemeClr>
                </a:solidFill>
              </a:rPr>
              <a:t>Study limitations and Implications for Future Work </a:t>
            </a:r>
          </a:p>
        </p:txBody>
      </p:sp>
      <p:sp>
        <p:nvSpPr>
          <p:cNvPr id="27" name="TextBox 26"/>
          <p:cNvSpPr txBox="1"/>
          <p:nvPr/>
        </p:nvSpPr>
        <p:spPr>
          <a:xfrm>
            <a:off x="473908" y="1412776"/>
            <a:ext cx="8151012" cy="1559846"/>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研究限制：</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1.VR</a:t>
            </a:r>
            <a:r>
              <a:rPr lang="zh-TW" altLang="en-US" sz="1200" dirty="0" smtClean="0">
                <a:solidFill>
                  <a:schemeClr val="tx2">
                    <a:lumMod val="75000"/>
                  </a:schemeClr>
                </a:solidFill>
                <a:latin typeface="+mn-ea"/>
              </a:rPr>
              <a:t>與現實訓練的最佳比例是未知的，儘管此研究顯示</a:t>
            </a:r>
            <a:r>
              <a:rPr lang="en-US" altLang="zh-TW" sz="1200" dirty="0" smtClean="0">
                <a:solidFill>
                  <a:schemeClr val="tx2">
                    <a:lumMod val="75000"/>
                  </a:schemeClr>
                </a:solidFill>
                <a:latin typeface="+mn-ea"/>
              </a:rPr>
              <a:t>50%</a:t>
            </a:r>
            <a:r>
              <a:rPr lang="zh-TW" altLang="en-US" sz="1200" dirty="0" smtClean="0">
                <a:solidFill>
                  <a:schemeClr val="tx2">
                    <a:lumMod val="75000"/>
                  </a:schemeClr>
                </a:solidFill>
                <a:latin typeface="+mn-ea"/>
              </a:rPr>
              <a:t>是有優勢的，但無法驗證該比率是最佳的</a:t>
            </a:r>
            <a:endParaRPr lang="en-US" altLang="zh-TW" sz="1200" dirty="0" smtClean="0">
              <a:solidFill>
                <a:schemeClr val="tx2">
                  <a:lumMod val="75000"/>
                </a:schemeClr>
              </a:solidFill>
              <a:latin typeface="+mn-ea"/>
            </a:endParaRPr>
          </a:p>
          <a:p>
            <a:pPr algn="just"/>
            <a:r>
              <a:rPr lang="en-US" altLang="zh-TW" sz="1200" dirty="0" smtClean="0">
                <a:solidFill>
                  <a:schemeClr val="tx2">
                    <a:lumMod val="75000"/>
                  </a:schemeClr>
                </a:solidFill>
                <a:latin typeface="+mn-ea"/>
              </a:rPr>
              <a:t>2.</a:t>
            </a:r>
            <a:r>
              <a:rPr lang="zh-TW" altLang="en-US" sz="1200" dirty="0" smtClean="0">
                <a:solidFill>
                  <a:schemeClr val="tx2">
                    <a:lumMod val="75000"/>
                  </a:schemeClr>
                </a:solidFill>
                <a:latin typeface="+mn-ea"/>
              </a:rPr>
              <a:t>各焊接類型所分配的訓練時間長度，研究設定的兩週為焊接學校實際教授的課程時間，但若對受測者進行更長時間的培訓研究，能提供更多資訊來了解複雜的焊接任務影響學生對</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與現實的互動</a:t>
            </a:r>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未來將試圖擴展</a:t>
            </a:r>
            <a:r>
              <a:rPr lang="en-US" altLang="zh-TW" sz="1200" dirty="0" smtClean="0">
                <a:solidFill>
                  <a:schemeClr val="tx2">
                    <a:lumMod val="75000"/>
                  </a:schemeClr>
                </a:solidFill>
                <a:latin typeface="+mn-ea"/>
              </a:rPr>
              <a:t>100%</a:t>
            </a:r>
            <a:r>
              <a:rPr lang="zh-TW" altLang="en-US" sz="1200" dirty="0" smtClean="0">
                <a:solidFill>
                  <a:schemeClr val="tx2">
                    <a:lumMod val="75000"/>
                  </a:schemeClr>
                </a:solidFill>
                <a:latin typeface="+mn-ea"/>
              </a:rPr>
              <a:t>的</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焊接訓練，同樣使用</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與</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測驗受測者的能力，並討論更多焊接類型。</a:t>
            </a:r>
            <a:endParaRPr lang="en-US" altLang="zh-TW" sz="1200" dirty="0" smtClean="0">
              <a:solidFill>
                <a:schemeClr val="tx2">
                  <a:lumMod val="75000"/>
                </a:schemeClr>
              </a:solidFill>
              <a:latin typeface="+mn-ea"/>
            </a:endParaRPr>
          </a:p>
          <a:p>
            <a:pPr algn="just"/>
            <a:endParaRPr lang="zh-TW" altLang="en-US" sz="1200" dirty="0">
              <a:solidFill>
                <a:schemeClr val="tx2">
                  <a:lumMod val="75000"/>
                </a:schemeClr>
              </a:solidFill>
              <a:latin typeface="+mn-ea"/>
            </a:endParaRPr>
          </a:p>
        </p:txBody>
      </p:sp>
    </p:spTree>
    <p:extLst>
      <p:ext uri="{BB962C8B-B14F-4D97-AF65-F5344CB8AC3E}">
        <p14:creationId xmlns:p14="http://schemas.microsoft.com/office/powerpoint/2010/main" val="3782005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57200" y="455796"/>
            <a:ext cx="8229600" cy="780685"/>
          </a:xfrm>
        </p:spPr>
        <p:txBody>
          <a:bodyPr>
            <a:noAutofit/>
          </a:bodyPr>
          <a:lstStyle/>
          <a:p>
            <a:r>
              <a:rPr lang="en-US" altLang="zh-TW" sz="2800" dirty="0" err="1" smtClean="0">
                <a:solidFill>
                  <a:schemeClr val="accent1">
                    <a:lumMod val="60000"/>
                    <a:lumOff val="40000"/>
                  </a:schemeClr>
                </a:solidFill>
              </a:rPr>
              <a:t>C</a:t>
            </a:r>
            <a:r>
              <a:rPr lang="en-US" sz="2800" dirty="0" err="1" smtClean="0">
                <a:solidFill>
                  <a:schemeClr val="accent1">
                    <a:lumMod val="60000"/>
                    <a:lumOff val="40000"/>
                  </a:schemeClr>
                </a:solidFill>
              </a:rPr>
              <a:t>onclusIon</a:t>
            </a:r>
            <a:endParaRPr lang="en-US" sz="2800" dirty="0">
              <a:solidFill>
                <a:schemeClr val="accent1">
                  <a:lumMod val="60000"/>
                  <a:lumOff val="40000"/>
                </a:schemeClr>
              </a:solidFill>
            </a:endParaRPr>
          </a:p>
        </p:txBody>
      </p:sp>
      <p:sp>
        <p:nvSpPr>
          <p:cNvPr id="27" name="TextBox 26"/>
          <p:cNvSpPr txBox="1"/>
          <p:nvPr/>
        </p:nvSpPr>
        <p:spPr>
          <a:xfrm>
            <a:off x="473908" y="1412776"/>
            <a:ext cx="8151012" cy="1744511"/>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研究結果強烈支持現實整合</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的訓練結果</a:t>
            </a:r>
            <a:r>
              <a:rPr lang="zh-TW" altLang="en-US" sz="1200" dirty="0">
                <a:solidFill>
                  <a:schemeClr val="tx2">
                    <a:lumMod val="75000"/>
                  </a:schemeClr>
                </a:solidFill>
                <a:latin typeface="+mn-ea"/>
              </a:rPr>
              <a:t>，</a:t>
            </a:r>
            <a:r>
              <a:rPr lang="zh-TW" altLang="en-US" sz="1200" dirty="0" smtClean="0">
                <a:solidFill>
                  <a:schemeClr val="tx2">
                    <a:lumMod val="75000"/>
                  </a:schemeClr>
                </a:solidFill>
                <a:latin typeface="+mn-ea"/>
              </a:rPr>
              <a:t>與傳統訓練相比，有不同的認知發展</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且</a:t>
            </a:r>
            <a:r>
              <a:rPr lang="zh-TW" altLang="en-US" sz="1200" dirty="0">
                <a:solidFill>
                  <a:schemeClr val="tx2">
                    <a:lumMod val="75000"/>
                  </a:schemeClr>
                </a:solidFill>
                <a:latin typeface="+mn-ea"/>
              </a:rPr>
              <a:t>在</a:t>
            </a:r>
            <a:r>
              <a:rPr lang="zh-TW" altLang="en-US" sz="1200" dirty="0" smtClean="0">
                <a:solidFill>
                  <a:schemeClr val="tx2">
                    <a:lumMod val="75000"/>
                  </a:schemeClr>
                </a:solidFill>
                <a:latin typeface="+mn-ea"/>
              </a:rPr>
              <a:t>動</a:t>
            </a:r>
            <a:r>
              <a:rPr lang="zh-TW" altLang="en-US" sz="1200" dirty="0">
                <a:solidFill>
                  <a:schemeClr val="tx2">
                    <a:lumMod val="75000"/>
                  </a:schemeClr>
                </a:solidFill>
                <a:latin typeface="+mn-ea"/>
              </a:rPr>
              <a:t>覺</a:t>
            </a:r>
            <a:r>
              <a:rPr lang="zh-TW" altLang="en-US" sz="1200" dirty="0" smtClean="0">
                <a:solidFill>
                  <a:schemeClr val="tx2">
                    <a:lumMod val="75000"/>
                  </a:schemeClr>
                </a:solidFill>
                <a:latin typeface="+mn-ea"/>
              </a:rPr>
              <a:t>記憶上與傳統訓練顯著不同，而動覺記憶發展就是</a:t>
            </a: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受測者表現較好的原因之一</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就實際獲得的</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認證而言，</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訓練可以提供與傳統訓練一樣好甚至更好的表現</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此外使用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訓練可以縮短合格焊接工程師的訓練時間，並減少消耗昂貴的耗材</a:t>
            </a:r>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更重要的是此項發現有機會應用於其他複雜領域，例如醫學或軍事訓練。</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建議未來</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訓練系統根據任務需求，引導使用者的認知發展與身體發育，使其成為一種有價值的教學技術。</a:t>
            </a:r>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p:txBody>
      </p:sp>
    </p:spTree>
    <p:extLst>
      <p:ext uri="{BB962C8B-B14F-4D97-AF65-F5344CB8AC3E}">
        <p14:creationId xmlns:p14="http://schemas.microsoft.com/office/powerpoint/2010/main" val="323432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740668"/>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動機 </a:t>
            </a:r>
            <a:r>
              <a:rPr lang="en-US" sz="1700" b="1" dirty="0" smtClean="0">
                <a:solidFill>
                  <a:schemeClr val="accent1">
                    <a:lumMod val="60000"/>
                    <a:lumOff val="40000"/>
                  </a:schemeClr>
                </a:solidFill>
                <a:latin typeface="+mn-lt"/>
              </a:rPr>
              <a:t>Motivation</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116632"/>
            <a:ext cx="8229600" cy="780685"/>
          </a:xfrm>
        </p:spPr>
        <p:txBody>
          <a:bodyPr>
            <a:normAutofit/>
          </a:bodyPr>
          <a:lstStyle/>
          <a:p>
            <a:r>
              <a:rPr lang="en-US" sz="4000" dirty="0">
                <a:solidFill>
                  <a:schemeClr val="accent1">
                    <a:lumMod val="60000"/>
                    <a:lumOff val="40000"/>
                  </a:schemeClr>
                </a:solidFill>
              </a:rPr>
              <a:t>Introduction</a:t>
            </a:r>
          </a:p>
        </p:txBody>
      </p:sp>
      <p:sp>
        <p:nvSpPr>
          <p:cNvPr id="27" name="TextBox 26"/>
          <p:cNvSpPr txBox="1"/>
          <p:nvPr/>
        </p:nvSpPr>
        <p:spPr>
          <a:xfrm>
            <a:off x="239369" y="1268760"/>
            <a:ext cx="8712967" cy="5006943"/>
          </a:xfrm>
          <a:prstGeom prst="rect">
            <a:avLst/>
          </a:prstGeom>
          <a:noFill/>
        </p:spPr>
        <p:txBody>
          <a:bodyPr wrap="square" rIns="144000" bIns="36000" numCol="1" spcCol="360000" rtlCol="0">
            <a:spAutoFit/>
          </a:bodyPr>
          <a:lstStyle/>
          <a:p>
            <a:pPr algn="just">
              <a:lnSpc>
                <a:spcPts val="1600"/>
              </a:lnSpc>
            </a:pPr>
            <a:r>
              <a:rPr lang="zh-TW" altLang="en-US" sz="1200" dirty="0" smtClean="0">
                <a:solidFill>
                  <a:schemeClr val="tx2">
                    <a:lumMod val="75000"/>
                  </a:schemeClr>
                </a:solidFill>
                <a:latin typeface="+mn-ea"/>
              </a:rPr>
              <a:t>焊接</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Welding)</a:t>
            </a:r>
            <a:r>
              <a:rPr lang="zh-TW" altLang="en-US" sz="1200" dirty="0" smtClean="0">
                <a:solidFill>
                  <a:schemeClr val="tx2">
                    <a:lumMod val="75000"/>
                  </a:schemeClr>
                </a:solidFill>
                <a:latin typeface="+mn-ea"/>
              </a:rPr>
              <a:t>是工業不可或缺的製造工藝，需要培訓和特定技能發展的任務，因此焊接的培訓系統幾乎與他的發展時間一樣長</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培訓技術從早期的機械焊接培訓師</a:t>
            </a:r>
            <a:r>
              <a:rPr lang="en-US" altLang="zh-TW" sz="1200" dirty="0">
                <a:solidFill>
                  <a:schemeClr val="tx2">
                    <a:lumMod val="75000"/>
                  </a:schemeClr>
                </a:solidFill>
                <a:latin typeface="+mn-ea"/>
              </a:rPr>
              <a:t>(mechanical welder </a:t>
            </a:r>
            <a:r>
              <a:rPr lang="en-US" altLang="zh-TW" sz="1200" dirty="0" smtClean="0">
                <a:solidFill>
                  <a:schemeClr val="tx2">
                    <a:lumMod val="75000"/>
                  </a:schemeClr>
                </a:solidFill>
                <a:latin typeface="+mn-ea"/>
              </a:rPr>
              <a:t>trainers,</a:t>
            </a:r>
            <a:r>
              <a:rPr lang="zh-TW" altLang="en-US" sz="1200" dirty="0" smtClean="0">
                <a:solidFill>
                  <a:schemeClr val="tx2">
                    <a:lumMod val="75000"/>
                  </a:schemeClr>
                </a:solidFill>
                <a:latin typeface="+mn-ea"/>
              </a:rPr>
              <a:t> 美國專利</a:t>
            </a:r>
            <a:r>
              <a:rPr lang="en-US" altLang="zh-TW" sz="1200" dirty="0" smtClean="0">
                <a:solidFill>
                  <a:schemeClr val="tx2">
                    <a:lumMod val="75000"/>
                  </a:schemeClr>
                </a:solidFill>
                <a:latin typeface="+mn-ea"/>
              </a:rPr>
              <a:t> </a:t>
            </a:r>
            <a:r>
              <a:rPr lang="en-US" altLang="zh-TW" sz="1200" dirty="0">
                <a:solidFill>
                  <a:schemeClr val="tx2">
                    <a:lumMod val="75000"/>
                  </a:schemeClr>
                </a:solidFill>
                <a:latin typeface="+mn-ea"/>
              </a:rPr>
              <a:t>No. 1286529; Cave, 1918</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，到電腦</a:t>
            </a:r>
            <a:r>
              <a:rPr lang="zh-TW" altLang="en-US" sz="1200" dirty="0">
                <a:solidFill>
                  <a:schemeClr val="tx2">
                    <a:lumMod val="75000"/>
                  </a:schemeClr>
                </a:solidFill>
                <a:latin typeface="+mn-ea"/>
              </a:rPr>
              <a:t>本位</a:t>
            </a:r>
            <a:r>
              <a:rPr lang="zh-TW" altLang="en-US" sz="1200" dirty="0" smtClean="0">
                <a:solidFill>
                  <a:schemeClr val="tx2">
                    <a:lumMod val="75000"/>
                  </a:schemeClr>
                </a:solidFill>
                <a:latin typeface="+mn-ea"/>
              </a:rPr>
              <a:t>訓練</a:t>
            </a:r>
            <a:r>
              <a:rPr lang="en-US" altLang="zh-TW" sz="1200" dirty="0">
                <a:solidFill>
                  <a:schemeClr val="tx2">
                    <a:lumMod val="75000"/>
                  </a:schemeClr>
                </a:solidFill>
                <a:latin typeface="+mn-ea"/>
              </a:rPr>
              <a:t>(computer-based </a:t>
            </a:r>
            <a:r>
              <a:rPr lang="en-US" altLang="zh-TW" sz="1200" dirty="0" smtClean="0">
                <a:solidFill>
                  <a:schemeClr val="tx2">
                    <a:lumMod val="75000"/>
                  </a:schemeClr>
                </a:solidFill>
                <a:latin typeface="+mn-ea"/>
              </a:rPr>
              <a:t>training)</a:t>
            </a:r>
            <a:r>
              <a:rPr lang="zh-TW" altLang="en-US" sz="1200" dirty="0" smtClean="0">
                <a:solidFill>
                  <a:schemeClr val="tx2">
                    <a:lumMod val="75000"/>
                  </a:schemeClr>
                </a:solidFill>
                <a:latin typeface="+mn-ea"/>
              </a:rPr>
              <a:t>系統，像是</a:t>
            </a:r>
            <a:r>
              <a:rPr lang="en-US" altLang="zh-TW" sz="1200" dirty="0">
                <a:solidFill>
                  <a:schemeClr val="tx2">
                    <a:lumMod val="75000"/>
                  </a:schemeClr>
                </a:solidFill>
                <a:latin typeface="+mn-ea"/>
              </a:rPr>
              <a:t>CS Wave (</a:t>
            </a:r>
            <a:r>
              <a:rPr lang="en-US" altLang="zh-TW" sz="1200" dirty="0" err="1">
                <a:solidFill>
                  <a:schemeClr val="tx2">
                    <a:lumMod val="75000"/>
                  </a:schemeClr>
                </a:solidFill>
                <a:latin typeface="+mn-ea"/>
              </a:rPr>
              <a:t>Mellet-d’Huart</a:t>
            </a:r>
            <a:r>
              <a:rPr lang="en-US" altLang="zh-TW" sz="1200" dirty="0">
                <a:solidFill>
                  <a:schemeClr val="tx2">
                    <a:lumMod val="75000"/>
                  </a:schemeClr>
                </a:solidFill>
                <a:latin typeface="+mn-ea"/>
              </a:rPr>
              <a:t>, 2006), ARC+ (</a:t>
            </a:r>
            <a:r>
              <a:rPr lang="en-US" altLang="zh-TW" sz="1200" dirty="0" err="1">
                <a:solidFill>
                  <a:schemeClr val="tx2">
                    <a:lumMod val="75000"/>
                  </a:schemeClr>
                </a:solidFill>
                <a:latin typeface="+mn-ea"/>
              </a:rPr>
              <a:t>Choquet</a:t>
            </a:r>
            <a:r>
              <a:rPr lang="en-US" altLang="zh-TW" sz="1200" dirty="0">
                <a:solidFill>
                  <a:schemeClr val="tx2">
                    <a:lumMod val="75000"/>
                  </a:schemeClr>
                </a:solidFill>
                <a:latin typeface="+mn-ea"/>
              </a:rPr>
              <a:t>, 2008), and others (White, </a:t>
            </a:r>
            <a:r>
              <a:rPr lang="en-US" altLang="zh-TW" sz="1200" dirty="0" err="1">
                <a:solidFill>
                  <a:schemeClr val="tx2">
                    <a:lumMod val="75000"/>
                  </a:schemeClr>
                </a:solidFill>
                <a:latin typeface="+mn-ea"/>
              </a:rPr>
              <a:t>Prachyabrued</a:t>
            </a:r>
            <a:r>
              <a:rPr lang="en-US" altLang="zh-TW" sz="1200" dirty="0">
                <a:solidFill>
                  <a:schemeClr val="tx2">
                    <a:lumMod val="75000"/>
                  </a:schemeClr>
                </a:solidFill>
                <a:latin typeface="+mn-ea"/>
              </a:rPr>
              <a:t>, Chambers, </a:t>
            </a:r>
            <a:r>
              <a:rPr lang="en-US" altLang="zh-TW" sz="1200" dirty="0" err="1">
                <a:solidFill>
                  <a:schemeClr val="tx2">
                    <a:lumMod val="75000"/>
                  </a:schemeClr>
                </a:solidFill>
                <a:latin typeface="+mn-ea"/>
              </a:rPr>
              <a:t>Borst</a:t>
            </a:r>
            <a:r>
              <a:rPr lang="en-US" altLang="zh-TW" sz="1200" dirty="0">
                <a:solidFill>
                  <a:schemeClr val="tx2">
                    <a:lumMod val="75000"/>
                  </a:schemeClr>
                </a:solidFill>
                <a:latin typeface="+mn-ea"/>
              </a:rPr>
              <a:t>, &amp; </a:t>
            </a:r>
            <a:r>
              <a:rPr lang="en-US" altLang="zh-TW" sz="1200" dirty="0" err="1">
                <a:solidFill>
                  <a:schemeClr val="tx2">
                    <a:lumMod val="75000"/>
                  </a:schemeClr>
                </a:solidFill>
                <a:latin typeface="+mn-ea"/>
              </a:rPr>
              <a:t>Reiners</a:t>
            </a:r>
            <a:r>
              <a:rPr lang="en-US" altLang="zh-TW" sz="1200" dirty="0">
                <a:solidFill>
                  <a:schemeClr val="tx2">
                    <a:lumMod val="75000"/>
                  </a:schemeClr>
                </a:solidFill>
                <a:latin typeface="+mn-ea"/>
              </a:rPr>
              <a:t>, 2010</a:t>
            </a:r>
            <a:r>
              <a:rPr lang="en-US"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最近在電腦本位訓練系統的焊接訓練中使用擴增實境</a:t>
            </a:r>
            <a:r>
              <a:rPr lang="en-US" altLang="zh-TW" sz="1200" dirty="0" smtClean="0">
                <a:solidFill>
                  <a:schemeClr val="tx2">
                    <a:lumMod val="75000"/>
                  </a:schemeClr>
                </a:solidFill>
                <a:latin typeface="+mn-ea"/>
              </a:rPr>
              <a:t>(augmented reality, AR)</a:t>
            </a:r>
            <a:r>
              <a:rPr lang="de-DE" altLang="zh-TW" sz="1200" dirty="0" smtClean="0">
                <a:solidFill>
                  <a:schemeClr val="tx2">
                    <a:lumMod val="75000"/>
                  </a:schemeClr>
                </a:solidFill>
                <a:latin typeface="+mn-ea"/>
              </a:rPr>
              <a:t> </a:t>
            </a:r>
            <a:r>
              <a:rPr lang="de-DE" altLang="zh-TW" sz="1200" dirty="0">
                <a:solidFill>
                  <a:schemeClr val="tx2">
                    <a:lumMod val="75000"/>
                  </a:schemeClr>
                </a:solidFill>
                <a:latin typeface="+mn-ea"/>
              </a:rPr>
              <a:t>(Park, Schmidt, Schlick, &amp; Luczak, </a:t>
            </a:r>
            <a:r>
              <a:rPr lang="de-DE" altLang="zh-TW" sz="1200" dirty="0" smtClean="0">
                <a:solidFill>
                  <a:schemeClr val="tx2">
                    <a:lumMod val="75000"/>
                  </a:schemeClr>
                </a:solidFill>
                <a:latin typeface="+mn-ea"/>
              </a:rPr>
              <a:t>2007</a:t>
            </a:r>
            <a:r>
              <a:rPr lang="en-US"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儘管訓練用的設備技術</a:t>
            </a:r>
            <a:r>
              <a:rPr lang="zh-TW" altLang="en-US" sz="1200" dirty="0">
                <a:solidFill>
                  <a:schemeClr val="tx2">
                    <a:lumMod val="75000"/>
                  </a:schemeClr>
                </a:solidFill>
                <a:latin typeface="+mn-ea"/>
              </a:rPr>
              <a:t>進步，但這些訓練系統</a:t>
            </a:r>
            <a:r>
              <a:rPr lang="zh-TW" altLang="en-US" sz="1200" dirty="0" smtClean="0">
                <a:solidFill>
                  <a:schemeClr val="tx2">
                    <a:lumMod val="75000"/>
                  </a:schemeClr>
                </a:solidFill>
                <a:latin typeface="+mn-ea"/>
              </a:rPr>
              <a:t>的共同缺點</a:t>
            </a:r>
            <a:r>
              <a:rPr lang="zh-TW" altLang="en-US" sz="1200" dirty="0">
                <a:solidFill>
                  <a:schemeClr val="tx2">
                    <a:lumMod val="75000"/>
                  </a:schemeClr>
                </a:solidFill>
                <a:latin typeface="+mn-ea"/>
              </a:rPr>
              <a:t>就是在訓練過程中使用昂貴的焊接</a:t>
            </a:r>
            <a:r>
              <a:rPr lang="zh-TW" altLang="en-US" sz="1200" dirty="0" smtClean="0">
                <a:solidFill>
                  <a:schemeClr val="tx2">
                    <a:lumMod val="75000"/>
                  </a:schemeClr>
                </a:solidFill>
                <a:latin typeface="+mn-ea"/>
              </a:rPr>
              <a:t>耗材</a:t>
            </a:r>
            <a:r>
              <a:rPr lang="de-DE" altLang="zh-TW" sz="1200" dirty="0" smtClean="0">
                <a:solidFill>
                  <a:schemeClr val="tx2">
                    <a:lumMod val="75000"/>
                  </a:schemeClr>
                </a:solidFill>
                <a:latin typeface="+mn-ea"/>
              </a:rPr>
              <a:t> </a:t>
            </a:r>
            <a:r>
              <a:rPr lang="de-DE" altLang="zh-TW" sz="1200" dirty="0">
                <a:solidFill>
                  <a:schemeClr val="tx2">
                    <a:lumMod val="75000"/>
                  </a:schemeClr>
                </a:solidFill>
                <a:latin typeface="+mn-ea"/>
              </a:rPr>
              <a:t>(Wormell &amp; Foxlin, 2003)</a:t>
            </a:r>
          </a:p>
          <a:p>
            <a:pPr algn="just">
              <a:lnSpc>
                <a:spcPts val="1600"/>
              </a:lnSpc>
            </a:pPr>
            <a:endParaRPr lang="en-US" altLang="zh-TW" sz="1200" dirty="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虛擬實境</a:t>
            </a:r>
            <a:r>
              <a:rPr lang="en-US" altLang="zh-TW" sz="1200" dirty="0" smtClean="0">
                <a:solidFill>
                  <a:schemeClr val="tx2">
                    <a:lumMod val="75000"/>
                  </a:schemeClr>
                </a:solidFill>
                <a:latin typeface="+mn-ea"/>
              </a:rPr>
              <a:t>(Virtual </a:t>
            </a:r>
            <a:r>
              <a:rPr lang="en-US" altLang="zh-TW" sz="1200" dirty="0" err="1">
                <a:solidFill>
                  <a:schemeClr val="tx2">
                    <a:lumMod val="75000"/>
                  </a:schemeClr>
                </a:solidFill>
                <a:latin typeface="+mn-ea"/>
              </a:rPr>
              <a:t>Realit</a:t>
            </a:r>
            <a:r>
              <a:rPr lang="en-US" altLang="zh-TW" sz="1200" dirty="0">
                <a:solidFill>
                  <a:schemeClr val="tx2">
                    <a:lumMod val="75000"/>
                  </a:schemeClr>
                </a:solidFill>
                <a:latin typeface="+mn-ea"/>
              </a:rPr>
              <a:t>, VR</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系統可以提供與</a:t>
            </a:r>
            <a:r>
              <a:rPr lang="en-US" altLang="zh-TW" sz="1200" dirty="0" smtClean="0">
                <a:solidFill>
                  <a:schemeClr val="tx2">
                    <a:lumMod val="75000"/>
                  </a:schemeClr>
                </a:solidFill>
                <a:latin typeface="+mn-ea"/>
              </a:rPr>
              <a:t>AR</a:t>
            </a:r>
            <a:r>
              <a:rPr lang="zh-TW" altLang="en-US" sz="1200" dirty="0" smtClean="0">
                <a:solidFill>
                  <a:schemeClr val="tx2">
                    <a:lumMod val="75000"/>
                  </a:schemeClr>
                </a:solidFill>
                <a:latin typeface="+mn-ea"/>
              </a:rPr>
              <a:t>系統相同的訊息，但不會在過程中產生浪費消耗品</a:t>
            </a:r>
            <a:endParaRPr lang="en-US" altLang="zh-TW" sz="1200"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系統可以向使用者提供視覺回饋，並指示適當的焊接參數，例如行進速度、工作角度、弧長等等</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理論上這種訓練方式是優於傳統訓練，但</a:t>
            </a:r>
            <a:r>
              <a:rPr lang="en-US" altLang="zh-TW" sz="1200" dirty="0" smtClean="0">
                <a:solidFill>
                  <a:schemeClr val="tx2">
                    <a:lumMod val="75000"/>
                  </a:schemeClr>
                </a:solidFill>
                <a:latin typeface="+mn-ea"/>
              </a:rPr>
              <a:t>AR</a:t>
            </a:r>
            <a:r>
              <a:rPr lang="zh-TW" altLang="en-US" sz="1200" dirty="0" smtClean="0">
                <a:solidFill>
                  <a:schemeClr val="tx2">
                    <a:lumMod val="75000"/>
                  </a:schemeClr>
                </a:solidFill>
                <a:latin typeface="+mn-ea"/>
              </a:rPr>
              <a:t>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在焊接訓練的實際應用尚未得到證實。</a:t>
            </a:r>
            <a:endParaRPr lang="en-US" altLang="zh-TW" sz="1200" dirty="0" smtClean="0">
              <a:solidFill>
                <a:schemeClr val="tx2">
                  <a:lumMod val="75000"/>
                </a:schemeClr>
              </a:solidFill>
              <a:latin typeface="+mn-ea"/>
            </a:endParaRPr>
          </a:p>
          <a:p>
            <a:pPr algn="just">
              <a:lnSpc>
                <a:spcPts val="1600"/>
              </a:lnSpc>
            </a:pPr>
            <a:endParaRPr lang="en-US" altLang="zh-TW" sz="1200" dirty="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儘管有許多關於</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訓練技術的研究</a:t>
            </a:r>
            <a:r>
              <a:rPr lang="en-US" altLang="zh-TW" sz="1200" dirty="0">
                <a:solidFill>
                  <a:schemeClr val="tx2">
                    <a:lumMod val="75000"/>
                  </a:schemeClr>
                </a:solidFill>
                <a:latin typeface="+mn-ea"/>
              </a:rPr>
              <a:t>(e.g., Gallagher &amp; </a:t>
            </a:r>
            <a:r>
              <a:rPr lang="en-US" altLang="zh-TW" sz="1200" dirty="0" err="1">
                <a:solidFill>
                  <a:schemeClr val="tx2">
                    <a:lumMod val="75000"/>
                  </a:schemeClr>
                </a:solidFill>
                <a:latin typeface="+mn-ea"/>
              </a:rPr>
              <a:t>Satava</a:t>
            </a:r>
            <a:r>
              <a:rPr lang="en-US" altLang="zh-TW" sz="1200" dirty="0">
                <a:solidFill>
                  <a:schemeClr val="tx2">
                    <a:lumMod val="75000"/>
                  </a:schemeClr>
                </a:solidFill>
                <a:latin typeface="+mn-ea"/>
              </a:rPr>
              <a:t>, 2002; </a:t>
            </a:r>
            <a:r>
              <a:rPr lang="en-US" altLang="zh-TW" sz="1200" dirty="0" err="1">
                <a:solidFill>
                  <a:schemeClr val="tx2">
                    <a:lumMod val="75000"/>
                  </a:schemeClr>
                </a:solidFill>
                <a:latin typeface="+mn-ea"/>
              </a:rPr>
              <a:t>Grantcharov</a:t>
            </a:r>
            <a:r>
              <a:rPr lang="en-US" altLang="zh-TW" sz="1200" dirty="0">
                <a:solidFill>
                  <a:schemeClr val="tx2">
                    <a:lumMod val="75000"/>
                  </a:schemeClr>
                </a:solidFill>
                <a:latin typeface="+mn-ea"/>
              </a:rPr>
              <a:t> et al., 2004</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，但整合現實與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訓練的研究較少。</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因此研究目的是評估現實整合</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的訓練獨立表現、訓練時間與生理、認知的發展</a:t>
            </a:r>
            <a:endParaRPr lang="en-US" altLang="zh-TW" sz="1200" dirty="0" smtClean="0">
              <a:solidFill>
                <a:schemeClr val="tx2">
                  <a:lumMod val="75000"/>
                </a:schemeClr>
              </a:solidFill>
              <a:latin typeface="+mn-ea"/>
            </a:endParaRPr>
          </a:p>
          <a:p>
            <a:pPr algn="just">
              <a:lnSpc>
                <a:spcPts val="1600"/>
              </a:lnSpc>
            </a:pPr>
            <a:endParaRPr lang="en-US" altLang="zh-TW" sz="1200" dirty="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所使用的</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系統為用戶提供完全沉浸式</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immersive</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的環境，包含所使用的物理焊接工具</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所含</a:t>
            </a:r>
            <a:r>
              <a:rPr lang="zh-TW" altLang="en-US" sz="1200" dirty="0" smtClean="0">
                <a:solidFill>
                  <a:schemeClr val="tx2">
                    <a:lumMod val="75000"/>
                  </a:schemeClr>
                </a:solidFill>
                <a:latin typeface="+mn-ea"/>
              </a:rPr>
              <a:t>的</a:t>
            </a:r>
            <a:r>
              <a:rPr lang="zh-TW" altLang="en-US" sz="1200" dirty="0" smtClean="0">
                <a:solidFill>
                  <a:schemeClr val="tx2">
                    <a:lumMod val="75000"/>
                  </a:schemeClr>
                </a:solidFill>
                <a:latin typeface="+mn-ea"/>
              </a:rPr>
              <a:t>視覺影</a:t>
            </a:r>
            <a:r>
              <a:rPr lang="zh-TW" altLang="en-US" sz="1200" dirty="0">
                <a:solidFill>
                  <a:schemeClr val="tx2">
                    <a:lumMod val="75000"/>
                  </a:schemeClr>
                </a:solidFill>
                <a:latin typeface="+mn-ea"/>
              </a:rPr>
              <a:t>像</a:t>
            </a:r>
            <a:r>
              <a:rPr lang="zh-TW" altLang="en-US" sz="1200" dirty="0" smtClean="0">
                <a:solidFill>
                  <a:schemeClr val="tx2">
                    <a:lumMod val="75000"/>
                  </a:schemeClr>
                </a:solidFill>
                <a:latin typeface="+mn-ea"/>
              </a:rPr>
              <a:t>和</a:t>
            </a:r>
            <a:r>
              <a:rPr lang="zh-TW" altLang="en-US" sz="1200" dirty="0" smtClean="0">
                <a:solidFill>
                  <a:schemeClr val="tx2">
                    <a:lumMod val="75000"/>
                  </a:schemeClr>
                </a:solidFill>
                <a:latin typeface="+mn-ea"/>
              </a:rPr>
              <a:t>回饋系</a:t>
            </a:r>
            <a:r>
              <a:rPr lang="zh-TW" altLang="en-US" sz="1200" dirty="0">
                <a:solidFill>
                  <a:schemeClr val="tx2">
                    <a:lumMod val="75000"/>
                  </a:schemeClr>
                </a:solidFill>
                <a:latin typeface="+mn-ea"/>
              </a:rPr>
              <a:t>統</a:t>
            </a:r>
            <a:r>
              <a:rPr lang="zh-TW" altLang="en-US" sz="1200" dirty="0" smtClean="0">
                <a:solidFill>
                  <a:schemeClr val="tx2">
                    <a:lumMod val="75000"/>
                  </a:schemeClr>
                </a:solidFill>
                <a:latin typeface="+mn-ea"/>
              </a:rPr>
              <a:t>能</a:t>
            </a:r>
            <a:r>
              <a:rPr lang="zh-TW" altLang="en-US" sz="1200" dirty="0" smtClean="0">
                <a:solidFill>
                  <a:schemeClr val="tx2">
                    <a:lumMod val="75000"/>
                  </a:schemeClr>
                </a:solidFill>
                <a:latin typeface="+mn-ea"/>
              </a:rPr>
              <a:t>具體改善焊接訓練的特定技巧</a:t>
            </a:r>
            <a:endParaRPr lang="en-US" altLang="zh-TW" sz="1200" dirty="0" smtClean="0">
              <a:solidFill>
                <a:schemeClr val="tx2">
                  <a:lumMod val="75000"/>
                </a:schemeClr>
              </a:solidFill>
              <a:latin typeface="+mn-ea"/>
            </a:endParaRPr>
          </a:p>
          <a:p>
            <a:pPr algn="just">
              <a:lnSpc>
                <a:spcPts val="1600"/>
              </a:lnSpc>
            </a:pP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實驗假設：</a:t>
            </a:r>
            <a:endParaRPr lang="en-US" altLang="zh-TW" sz="1200"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1.</a:t>
            </a:r>
            <a:r>
              <a:rPr lang="zh-TW" altLang="en-US" sz="1200" dirty="0" smtClean="0">
                <a:solidFill>
                  <a:schemeClr val="tx2">
                    <a:lumMod val="75000"/>
                  </a:schemeClr>
                </a:solidFill>
                <a:latin typeface="+mn-ea"/>
              </a:rPr>
              <a:t>使用現實與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整合訓練的學生在證書與焊接技術質量等於或優於傳統訓練的學生</a:t>
            </a:r>
            <a:endParaRPr lang="en-US" altLang="zh-TW" sz="1200"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2.</a:t>
            </a:r>
            <a:r>
              <a:rPr lang="zh-TW" altLang="en-US" sz="1200" dirty="0" smtClean="0">
                <a:solidFill>
                  <a:schemeClr val="tx2">
                    <a:lumMod val="75000"/>
                  </a:schemeClr>
                </a:solidFill>
                <a:latin typeface="+mn-ea"/>
              </a:rPr>
              <a:t>與傳統訓練相比</a:t>
            </a:r>
            <a:r>
              <a:rPr lang="zh-TW" altLang="en-US" sz="1200" dirty="0">
                <a:solidFill>
                  <a:schemeClr val="tx2">
                    <a:lumMod val="75000"/>
                  </a:schemeClr>
                </a:solidFill>
                <a:latin typeface="+mn-ea"/>
              </a:rPr>
              <a:t>使用現實與</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整合</a:t>
            </a:r>
            <a:r>
              <a:rPr lang="zh-TW" altLang="en-US" sz="1200" dirty="0" smtClean="0">
                <a:solidFill>
                  <a:schemeClr val="tx2">
                    <a:lumMod val="75000"/>
                  </a:schemeClr>
                </a:solidFill>
                <a:latin typeface="+mn-ea"/>
              </a:rPr>
              <a:t>訓練能大幅度</a:t>
            </a:r>
            <a:r>
              <a:rPr lang="zh-TW" altLang="en-US" sz="1200" u="sng" dirty="0" smtClean="0">
                <a:solidFill>
                  <a:schemeClr val="tx2">
                    <a:lumMod val="75000"/>
                  </a:schemeClr>
                </a:solidFill>
                <a:latin typeface="+mn-ea"/>
              </a:rPr>
              <a:t>減少整體的培訓時間</a:t>
            </a:r>
            <a:endParaRPr lang="en-US" altLang="zh-TW" sz="1200" u="sng"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3.</a:t>
            </a:r>
            <a:r>
              <a:rPr lang="zh-TW" altLang="en-US" sz="1200" dirty="0" smtClean="0">
                <a:solidFill>
                  <a:schemeClr val="tx2">
                    <a:lumMod val="75000"/>
                  </a:schemeClr>
                </a:solidFill>
                <a:latin typeface="+mn-ea"/>
              </a:rPr>
              <a:t>使用現實</a:t>
            </a:r>
            <a:r>
              <a:rPr lang="zh-TW" altLang="en-US" sz="1200" dirty="0">
                <a:solidFill>
                  <a:schemeClr val="tx2">
                    <a:lumMod val="75000"/>
                  </a:schemeClr>
                </a:solidFill>
                <a:latin typeface="+mn-ea"/>
              </a:rPr>
              <a:t>與</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整合</a:t>
            </a:r>
            <a:r>
              <a:rPr lang="zh-TW" altLang="en-US" sz="1200" dirty="0" smtClean="0">
                <a:solidFill>
                  <a:schemeClr val="tx2">
                    <a:lumMod val="75000"/>
                  </a:schemeClr>
                </a:solidFill>
                <a:latin typeface="+mn-ea"/>
              </a:rPr>
              <a:t>訓練與傳統訓練的學生</a:t>
            </a:r>
            <a:r>
              <a:rPr lang="zh-TW" altLang="en-US" sz="1200" u="sng" dirty="0" smtClean="0">
                <a:solidFill>
                  <a:schemeClr val="tx2">
                    <a:lumMod val="75000"/>
                  </a:schemeClr>
                </a:solidFill>
                <a:latin typeface="+mn-ea"/>
              </a:rPr>
              <a:t>工作姿勢相似，且與該領域專家相似</a:t>
            </a:r>
            <a:endParaRPr lang="en-US" altLang="zh-TW" sz="1200" u="sng"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4.</a:t>
            </a:r>
            <a:r>
              <a:rPr lang="zh-TW" altLang="en-US" sz="1200" dirty="0">
                <a:solidFill>
                  <a:schemeClr val="tx2">
                    <a:lumMod val="75000"/>
                  </a:schemeClr>
                </a:solidFill>
                <a:latin typeface="+mn-ea"/>
              </a:rPr>
              <a:t>使用現實與</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整合訓練與傳統訓練的學生兩者</a:t>
            </a:r>
            <a:r>
              <a:rPr lang="zh-TW" altLang="en-US" sz="1200" dirty="0" smtClean="0">
                <a:solidFill>
                  <a:schemeClr val="tx2">
                    <a:lumMod val="75000"/>
                  </a:schemeClr>
                </a:solidFill>
                <a:latin typeface="+mn-ea"/>
              </a:rPr>
              <a:t>的</a:t>
            </a:r>
            <a:r>
              <a:rPr lang="zh-TW" altLang="en-US" sz="1200" u="sng" dirty="0">
                <a:solidFill>
                  <a:schemeClr val="tx2">
                    <a:lumMod val="75000"/>
                  </a:schemeClr>
                </a:solidFill>
                <a:latin typeface="+mn-ea"/>
              </a:rPr>
              <a:t>認知發展</a:t>
            </a:r>
            <a:r>
              <a:rPr lang="zh-TW" altLang="en-US" sz="1200" u="sng" dirty="0" smtClean="0">
                <a:solidFill>
                  <a:schemeClr val="tx2">
                    <a:lumMod val="75000"/>
                  </a:schemeClr>
                </a:solidFill>
                <a:latin typeface="+mn-ea"/>
              </a:rPr>
              <a:t>沒有</a:t>
            </a:r>
            <a:r>
              <a:rPr lang="zh-TW" altLang="en-US" sz="1200" u="sng" dirty="0">
                <a:solidFill>
                  <a:schemeClr val="tx2">
                    <a:lumMod val="75000"/>
                  </a:schemeClr>
                </a:solidFill>
                <a:latin typeface="+mn-ea"/>
              </a:rPr>
              <a:t>顯著差異</a:t>
            </a:r>
            <a:endParaRPr lang="en-US" altLang="zh-TW" sz="1200" u="sng"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5.</a:t>
            </a:r>
            <a:r>
              <a:rPr lang="zh-TW" altLang="en-US" sz="1200" dirty="0">
                <a:solidFill>
                  <a:schemeClr val="tx2">
                    <a:lumMod val="75000"/>
                  </a:schemeClr>
                </a:solidFill>
                <a:latin typeface="+mn-ea"/>
              </a:rPr>
              <a:t>使用現實與</a:t>
            </a:r>
            <a:r>
              <a:rPr lang="en-US" altLang="zh-TW" sz="1200" dirty="0">
                <a:solidFill>
                  <a:schemeClr val="tx2">
                    <a:lumMod val="75000"/>
                  </a:schemeClr>
                </a:solidFill>
                <a:latin typeface="+mn-ea"/>
              </a:rPr>
              <a:t>VR</a:t>
            </a:r>
            <a:r>
              <a:rPr lang="zh-TW" altLang="en-US" sz="1200" dirty="0">
                <a:solidFill>
                  <a:schemeClr val="tx2">
                    <a:lumMod val="75000"/>
                  </a:schemeClr>
                </a:solidFill>
                <a:latin typeface="+mn-ea"/>
              </a:rPr>
              <a:t>整合</a:t>
            </a:r>
            <a:r>
              <a:rPr lang="zh-TW" altLang="en-US" sz="1200" dirty="0" smtClean="0">
                <a:solidFill>
                  <a:schemeClr val="tx2">
                    <a:lumMod val="75000"/>
                  </a:schemeClr>
                </a:solidFill>
                <a:latin typeface="+mn-ea"/>
              </a:rPr>
              <a:t>訓練與傳統訓練的學生兩者的</a:t>
            </a:r>
            <a:r>
              <a:rPr lang="zh-TW" altLang="en-US" sz="1200" u="sng" dirty="0" smtClean="0">
                <a:solidFill>
                  <a:schemeClr val="tx2">
                    <a:lumMod val="75000"/>
                  </a:schemeClr>
                </a:solidFill>
                <a:latin typeface="+mn-ea"/>
              </a:rPr>
              <a:t>認知負荷</a:t>
            </a:r>
            <a:r>
              <a:rPr lang="en-US" altLang="zh-TW" sz="1200" u="sng" dirty="0" smtClean="0">
                <a:solidFill>
                  <a:schemeClr val="tx2">
                    <a:lumMod val="75000"/>
                  </a:schemeClr>
                </a:solidFill>
                <a:latin typeface="+mn-ea"/>
              </a:rPr>
              <a:t>(mental workload, MWL)</a:t>
            </a:r>
            <a:r>
              <a:rPr lang="zh-TW" altLang="en-US" sz="1200" u="sng" dirty="0" smtClean="0">
                <a:solidFill>
                  <a:schemeClr val="tx2">
                    <a:lumMod val="75000"/>
                  </a:schemeClr>
                </a:solidFill>
                <a:latin typeface="+mn-ea"/>
              </a:rPr>
              <a:t>沒有顯著差異</a:t>
            </a:r>
          </a:p>
        </p:txBody>
      </p:sp>
    </p:spTree>
    <p:extLst>
      <p:ext uri="{BB962C8B-B14F-4D97-AF65-F5344CB8AC3E}">
        <p14:creationId xmlns:p14="http://schemas.microsoft.com/office/powerpoint/2010/main" val="32006281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668660"/>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相關研究 </a:t>
            </a:r>
            <a:r>
              <a:rPr lang="en-US" sz="1700" b="1" dirty="0">
                <a:solidFill>
                  <a:schemeClr val="accent1">
                    <a:lumMod val="60000"/>
                    <a:lumOff val="40000"/>
                  </a:schemeClr>
                </a:solidFill>
                <a:latin typeface="+mn-lt"/>
              </a:rPr>
              <a:t>Related Work</a:t>
            </a:r>
          </a:p>
        </p:txBody>
      </p:sp>
      <p:sp>
        <p:nvSpPr>
          <p:cNvPr id="14" name="Title 13"/>
          <p:cNvSpPr>
            <a:spLocks noGrp="1"/>
          </p:cNvSpPr>
          <p:nvPr>
            <p:ph type="title"/>
          </p:nvPr>
        </p:nvSpPr>
        <p:spPr>
          <a:xfrm>
            <a:off x="457200" y="44624"/>
            <a:ext cx="8229600" cy="780685"/>
          </a:xfrm>
        </p:spPr>
        <p:txBody>
          <a:bodyPr>
            <a:normAutofit/>
          </a:bodyPr>
          <a:lstStyle/>
          <a:p>
            <a:r>
              <a:rPr lang="en-US" sz="4000" dirty="0">
                <a:solidFill>
                  <a:schemeClr val="accent1">
                    <a:lumMod val="60000"/>
                    <a:lumOff val="40000"/>
                  </a:schemeClr>
                </a:solidFill>
              </a:rPr>
              <a:t>Introduction</a:t>
            </a:r>
          </a:p>
        </p:txBody>
      </p:sp>
      <p:sp>
        <p:nvSpPr>
          <p:cNvPr id="27" name="TextBox 26"/>
          <p:cNvSpPr txBox="1"/>
          <p:nvPr/>
        </p:nvSpPr>
        <p:spPr>
          <a:xfrm>
            <a:off x="473908" y="1124744"/>
            <a:ext cx="8151012" cy="5417312"/>
          </a:xfrm>
          <a:prstGeom prst="rect">
            <a:avLst/>
          </a:prstGeom>
          <a:noFill/>
        </p:spPr>
        <p:txBody>
          <a:bodyPr wrap="square" rIns="144000" bIns="36000" numCol="1" spcCol="360000" rtlCol="0">
            <a:spAutoFit/>
          </a:bodyPr>
          <a:lstStyle/>
          <a:p>
            <a:pPr algn="just">
              <a:lnSpc>
                <a:spcPts val="1600"/>
              </a:lnSpc>
            </a:pPr>
            <a:r>
              <a:rPr lang="zh-TW" altLang="en-US" sz="1200" dirty="0" smtClean="0">
                <a:solidFill>
                  <a:schemeClr val="tx2">
                    <a:lumMod val="75000"/>
                  </a:schemeClr>
                </a:solidFill>
                <a:latin typeface="+mn-ea"/>
              </a:rPr>
              <a:t>較少有</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訓練應用在複雜技能領域有效性的相關研究，多半側重於</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技術而非人體的應用</a:t>
            </a:r>
            <a:r>
              <a:rPr lang="en-US" altLang="zh-TW" sz="1200" dirty="0">
                <a:solidFill>
                  <a:schemeClr val="tx2">
                    <a:lumMod val="75000"/>
                  </a:schemeClr>
                </a:solidFill>
                <a:latin typeface="+mn-ea"/>
              </a:rPr>
              <a:t>(Fast, Gifford, &amp; Yancey, 2004; </a:t>
            </a:r>
            <a:r>
              <a:rPr lang="en-US" altLang="zh-TW" sz="1200" dirty="0" err="1">
                <a:solidFill>
                  <a:schemeClr val="tx2">
                    <a:lumMod val="75000"/>
                  </a:schemeClr>
                </a:solidFill>
                <a:latin typeface="+mn-ea"/>
              </a:rPr>
              <a:t>Mavrikios</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Karabatsou</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Fragos</a:t>
            </a:r>
            <a:r>
              <a:rPr lang="en-US" altLang="zh-TW" sz="1200" dirty="0">
                <a:solidFill>
                  <a:schemeClr val="tx2">
                    <a:lumMod val="75000"/>
                  </a:schemeClr>
                </a:solidFill>
                <a:latin typeface="+mn-ea"/>
              </a:rPr>
              <a:t>, &amp; </a:t>
            </a:r>
            <a:r>
              <a:rPr lang="en-US" altLang="zh-TW" sz="1200" dirty="0" err="1">
                <a:solidFill>
                  <a:schemeClr val="tx2">
                    <a:lumMod val="75000"/>
                  </a:schemeClr>
                </a:solidFill>
                <a:latin typeface="+mn-ea"/>
              </a:rPr>
              <a:t>Chryssolouris</a:t>
            </a:r>
            <a:r>
              <a:rPr lang="en-US" altLang="zh-TW" sz="1200" dirty="0">
                <a:solidFill>
                  <a:schemeClr val="tx2">
                    <a:lumMod val="75000"/>
                  </a:schemeClr>
                </a:solidFill>
                <a:latin typeface="+mn-ea"/>
              </a:rPr>
              <a:t>, 2006</a:t>
            </a:r>
            <a:r>
              <a:rPr lang="en-US" altLang="zh-TW" sz="1200" dirty="0" smtClean="0">
                <a:solidFill>
                  <a:schemeClr val="tx2">
                    <a:lumMod val="75000"/>
                  </a:schemeClr>
                </a:solidFill>
                <a:latin typeface="+mn-ea"/>
              </a:rPr>
              <a:t>)</a:t>
            </a:r>
          </a:p>
          <a:p>
            <a:pPr algn="just">
              <a:lnSpc>
                <a:spcPts val="1600"/>
              </a:lnSpc>
            </a:pPr>
            <a:r>
              <a:rPr lang="en-US" altLang="zh-TW" sz="1200" dirty="0">
                <a:solidFill>
                  <a:schemeClr val="tx2">
                    <a:lumMod val="75000"/>
                  </a:schemeClr>
                </a:solidFill>
                <a:latin typeface="+mn-ea"/>
              </a:rPr>
              <a:t>Wilson, </a:t>
            </a:r>
            <a:r>
              <a:rPr lang="en-US" altLang="zh-TW" sz="1200" dirty="0" err="1">
                <a:solidFill>
                  <a:schemeClr val="tx2">
                    <a:lumMod val="75000"/>
                  </a:schemeClr>
                </a:solidFill>
                <a:latin typeface="+mn-ea"/>
              </a:rPr>
              <a:t>Middlebrook</a:t>
            </a:r>
            <a:r>
              <a:rPr lang="en-US" altLang="zh-TW" sz="1200" dirty="0">
                <a:solidFill>
                  <a:schemeClr val="tx2">
                    <a:lumMod val="75000"/>
                  </a:schemeClr>
                </a:solidFill>
                <a:latin typeface="+mn-ea"/>
              </a:rPr>
              <a:t>, Sutton, Stone,&amp; </a:t>
            </a:r>
            <a:r>
              <a:rPr lang="en-US" altLang="zh-TW" sz="1200" dirty="0" smtClean="0">
                <a:solidFill>
                  <a:schemeClr val="tx2">
                    <a:lumMod val="75000"/>
                  </a:schemeClr>
                </a:solidFill>
                <a:latin typeface="+mn-ea"/>
              </a:rPr>
              <a:t>McCloy</a:t>
            </a:r>
            <a:r>
              <a:rPr lang="zh-TW" altLang="en-US" sz="1200" dirty="0" smtClean="0">
                <a:solidFill>
                  <a:schemeClr val="tx2">
                    <a:lumMod val="75000"/>
                  </a:schemeClr>
                </a:solidFill>
                <a:latin typeface="+mn-ea"/>
              </a:rPr>
              <a:t>在</a:t>
            </a:r>
            <a:r>
              <a:rPr lang="en-US" altLang="zh-TW" sz="1200" dirty="0" smtClean="0">
                <a:solidFill>
                  <a:schemeClr val="tx2">
                    <a:lumMod val="75000"/>
                  </a:schemeClr>
                </a:solidFill>
                <a:latin typeface="+mn-ea"/>
              </a:rPr>
              <a:t>1997</a:t>
            </a:r>
            <a:r>
              <a:rPr lang="zh-TW" altLang="en-US" sz="1200" dirty="0" smtClean="0">
                <a:solidFill>
                  <a:schemeClr val="tx2">
                    <a:lumMod val="75000"/>
                  </a:schemeClr>
                </a:solidFill>
                <a:latin typeface="+mn-ea"/>
              </a:rPr>
              <a:t>年使用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腹腔鏡</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laparoscopic)</a:t>
            </a:r>
            <a:r>
              <a:rPr lang="zh-TW" altLang="en-US" sz="1200" dirty="0" smtClean="0">
                <a:solidFill>
                  <a:schemeClr val="tx2">
                    <a:lumMod val="75000"/>
                  </a:schemeClr>
                </a:solidFill>
                <a:latin typeface="+mn-ea"/>
              </a:rPr>
              <a:t>訓練器</a:t>
            </a:r>
            <a:r>
              <a:rPr lang="en-US" altLang="zh-TW" sz="1200" dirty="0" smtClean="0">
                <a:solidFill>
                  <a:schemeClr val="tx2">
                    <a:lumMod val="75000"/>
                  </a:schemeClr>
                </a:solidFill>
                <a:latin typeface="+mn-ea"/>
              </a:rPr>
              <a:t>MIST</a:t>
            </a:r>
            <a:r>
              <a:rPr lang="zh-TW" altLang="en-US" sz="1200" dirty="0" smtClean="0">
                <a:solidFill>
                  <a:schemeClr val="tx2">
                    <a:lumMod val="75000"/>
                  </a:schemeClr>
                </a:solidFill>
                <a:latin typeface="+mn-ea"/>
              </a:rPr>
              <a:t> </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對醫生進行腹腔鏡手術的培訓</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幾項腹腔鏡</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研究中皆未能發現</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訓練與傳統訓練間存在顯著差異</a:t>
            </a:r>
            <a:r>
              <a:rPr lang="en-US" altLang="zh-TW" sz="1200" dirty="0">
                <a:solidFill>
                  <a:schemeClr val="tx2">
                    <a:lumMod val="75000"/>
                  </a:schemeClr>
                </a:solidFill>
                <a:latin typeface="+mn-ea"/>
              </a:rPr>
              <a:t>(e.g., </a:t>
            </a:r>
            <a:r>
              <a:rPr lang="en-US" altLang="zh-TW" sz="1200" dirty="0" err="1">
                <a:solidFill>
                  <a:schemeClr val="tx2">
                    <a:lumMod val="75000"/>
                  </a:schemeClr>
                </a:solidFill>
                <a:latin typeface="+mn-ea"/>
              </a:rPr>
              <a:t>Munz</a:t>
            </a:r>
            <a:r>
              <a:rPr lang="en-US" altLang="zh-TW" sz="1200" dirty="0">
                <a:solidFill>
                  <a:schemeClr val="tx2">
                    <a:lumMod val="75000"/>
                  </a:schemeClr>
                </a:solidFill>
                <a:latin typeface="+mn-ea"/>
              </a:rPr>
              <a:t>, Kumar, </a:t>
            </a:r>
            <a:r>
              <a:rPr lang="en-US" altLang="zh-TW" sz="1200" dirty="0" err="1">
                <a:solidFill>
                  <a:schemeClr val="tx2">
                    <a:lumMod val="75000"/>
                  </a:schemeClr>
                </a:solidFill>
                <a:latin typeface="+mn-ea"/>
              </a:rPr>
              <a:t>Moorthy</a:t>
            </a:r>
            <a:r>
              <a:rPr lang="en-US" altLang="zh-TW" sz="1200" dirty="0">
                <a:solidFill>
                  <a:schemeClr val="tx2">
                    <a:lumMod val="75000"/>
                  </a:schemeClr>
                </a:solidFill>
                <a:latin typeface="+mn-ea"/>
              </a:rPr>
              <a:t>, Bann, &amp; </a:t>
            </a:r>
            <a:r>
              <a:rPr lang="en-US" altLang="zh-TW" sz="1200" dirty="0" err="1">
                <a:solidFill>
                  <a:schemeClr val="tx2">
                    <a:lumMod val="75000"/>
                  </a:schemeClr>
                </a:solidFill>
                <a:latin typeface="+mn-ea"/>
              </a:rPr>
              <a:t>Darzi</a:t>
            </a:r>
            <a:r>
              <a:rPr lang="en-US" altLang="zh-TW" sz="1200" dirty="0">
                <a:solidFill>
                  <a:schemeClr val="tx2">
                    <a:lumMod val="75000"/>
                  </a:schemeClr>
                </a:solidFill>
                <a:latin typeface="+mn-ea"/>
              </a:rPr>
              <a:t>, 2004; </a:t>
            </a:r>
            <a:r>
              <a:rPr lang="en-US" altLang="zh-TW" sz="1200" dirty="0" err="1">
                <a:solidFill>
                  <a:schemeClr val="tx2">
                    <a:lumMod val="75000"/>
                  </a:schemeClr>
                </a:solidFill>
                <a:latin typeface="+mn-ea"/>
              </a:rPr>
              <a:t>Torkington</a:t>
            </a:r>
            <a:r>
              <a:rPr lang="en-US" altLang="zh-TW" sz="1200" dirty="0">
                <a:solidFill>
                  <a:schemeClr val="tx2">
                    <a:lumMod val="75000"/>
                  </a:schemeClr>
                </a:solidFill>
                <a:latin typeface="+mn-ea"/>
              </a:rPr>
              <a:t>, Smith, Rees, &amp; </a:t>
            </a:r>
            <a:r>
              <a:rPr lang="en-US" altLang="zh-TW" sz="1200" dirty="0" err="1">
                <a:solidFill>
                  <a:schemeClr val="tx2">
                    <a:lumMod val="75000"/>
                  </a:schemeClr>
                </a:solidFill>
                <a:latin typeface="+mn-ea"/>
              </a:rPr>
              <a:t>Darzi</a:t>
            </a:r>
            <a:r>
              <a:rPr lang="en-US" altLang="zh-TW" sz="1200" dirty="0">
                <a:solidFill>
                  <a:schemeClr val="tx2">
                    <a:lumMod val="75000"/>
                  </a:schemeClr>
                </a:solidFill>
                <a:latin typeface="+mn-ea"/>
              </a:rPr>
              <a:t>, 2000</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，而其他人發現</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訓練在許多方面優於傳統訓練</a:t>
            </a:r>
            <a:r>
              <a:rPr lang="en-US" altLang="zh-TW" sz="1200" dirty="0">
                <a:solidFill>
                  <a:schemeClr val="tx2">
                    <a:lumMod val="75000"/>
                  </a:schemeClr>
                </a:solidFill>
                <a:latin typeface="+mn-ea"/>
              </a:rPr>
              <a:t>(</a:t>
            </a:r>
            <a:r>
              <a:rPr lang="en-US" altLang="zh-TW" sz="1200" dirty="0" err="1">
                <a:solidFill>
                  <a:schemeClr val="tx2">
                    <a:lumMod val="75000"/>
                  </a:schemeClr>
                </a:solidFill>
                <a:latin typeface="+mn-ea"/>
              </a:rPr>
              <a:t>Gurusamy</a:t>
            </a:r>
            <a:r>
              <a:rPr lang="en-US" altLang="zh-TW" sz="1200" dirty="0">
                <a:solidFill>
                  <a:schemeClr val="tx2">
                    <a:lumMod val="75000"/>
                  </a:schemeClr>
                </a:solidFill>
                <a:latin typeface="+mn-ea"/>
              </a:rPr>
              <a:t>, Aggarwal, </a:t>
            </a:r>
            <a:r>
              <a:rPr lang="en-US" altLang="zh-TW" sz="1200" dirty="0" err="1">
                <a:solidFill>
                  <a:schemeClr val="tx2">
                    <a:lumMod val="75000"/>
                  </a:schemeClr>
                </a:solidFill>
                <a:latin typeface="+mn-ea"/>
              </a:rPr>
              <a:t>Palanivelu</a:t>
            </a:r>
            <a:r>
              <a:rPr lang="en-US" altLang="zh-TW" sz="1200" dirty="0">
                <a:solidFill>
                  <a:schemeClr val="tx2">
                    <a:lumMod val="75000"/>
                  </a:schemeClr>
                </a:solidFill>
                <a:latin typeface="+mn-ea"/>
              </a:rPr>
              <a:t>, &amp;Davidson, 2008</a:t>
            </a:r>
            <a:r>
              <a:rPr lang="en-US"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腹腔鏡手術與焊接任務的目標不同，但他們在物理運動與運動記憶的性質是相似的，且對執行任務至關重要</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縫合</a:t>
            </a:r>
            <a:r>
              <a:rPr lang="zh-TW" altLang="en-US" sz="1200" dirty="0">
                <a:solidFill>
                  <a:schemeClr val="tx2">
                    <a:lumMod val="75000"/>
                  </a:schemeClr>
                </a:solidFill>
                <a:latin typeface="+mn-ea"/>
              </a:rPr>
              <a:t>與</a:t>
            </a:r>
            <a:r>
              <a:rPr lang="zh-TW" altLang="en-US" sz="1200" dirty="0" smtClean="0">
                <a:solidFill>
                  <a:schemeClr val="tx2">
                    <a:lumMod val="75000"/>
                  </a:schemeClr>
                </a:solidFill>
                <a:latin typeface="+mn-ea"/>
              </a:rPr>
              <a:t>焊接都需要經過高強度的練習，記憶身體動作以便執行細微的動作，且需要足夠的知識基礎才能處理與判斷</a:t>
            </a:r>
            <a:endParaRPr lang="en-US" altLang="zh-TW" sz="1200" dirty="0" smtClean="0">
              <a:solidFill>
                <a:schemeClr val="tx2">
                  <a:lumMod val="75000"/>
                </a:schemeClr>
              </a:solidFill>
              <a:latin typeface="+mn-ea"/>
            </a:endParaRPr>
          </a:p>
          <a:p>
            <a:pPr algn="just">
              <a:lnSpc>
                <a:spcPts val="1600"/>
              </a:lnSpc>
            </a:pPr>
            <a:endParaRPr lang="en-US" altLang="zh-TW" sz="1200" dirty="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過去的研究以美國焊接學會</a:t>
            </a:r>
            <a:r>
              <a:rPr lang="en-US" altLang="zh-TW" sz="1200" dirty="0">
                <a:solidFill>
                  <a:schemeClr val="tx2">
                    <a:lumMod val="75000"/>
                  </a:schemeClr>
                </a:solidFill>
                <a:latin typeface="+mn-ea"/>
              </a:rPr>
              <a:t>(AWS</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認證標準測量焊縫</a:t>
            </a:r>
            <a:r>
              <a:rPr lang="en-US" altLang="zh-TW" sz="1200" dirty="0">
                <a:solidFill>
                  <a:schemeClr val="tx2">
                    <a:lumMod val="75000"/>
                  </a:schemeClr>
                </a:solidFill>
                <a:latin typeface="+mn-ea"/>
              </a:rPr>
              <a:t>(welds) (</a:t>
            </a:r>
            <a:r>
              <a:rPr lang="en-US" altLang="zh-TW" sz="1200" dirty="0" err="1">
                <a:solidFill>
                  <a:schemeClr val="tx2">
                    <a:lumMod val="75000"/>
                  </a:schemeClr>
                </a:solidFill>
                <a:latin typeface="+mn-ea"/>
              </a:rPr>
              <a:t>Casalino</a:t>
            </a:r>
            <a:r>
              <a:rPr lang="en-US" altLang="zh-TW" sz="1200" dirty="0">
                <a:solidFill>
                  <a:schemeClr val="tx2">
                    <a:lumMod val="75000"/>
                  </a:schemeClr>
                </a:solidFill>
                <a:latin typeface="+mn-ea"/>
              </a:rPr>
              <a:t> et al., 2004; Kannan &amp; </a:t>
            </a:r>
            <a:r>
              <a:rPr lang="en-US" altLang="zh-TW" sz="1200" dirty="0" err="1">
                <a:solidFill>
                  <a:schemeClr val="tx2">
                    <a:lumMod val="75000"/>
                  </a:schemeClr>
                </a:solidFill>
                <a:latin typeface="+mn-ea"/>
              </a:rPr>
              <a:t>Murugan</a:t>
            </a:r>
            <a:r>
              <a:rPr lang="en-US" altLang="zh-TW" sz="1200" dirty="0">
                <a:solidFill>
                  <a:schemeClr val="tx2">
                    <a:lumMod val="75000"/>
                  </a:schemeClr>
                </a:solidFill>
                <a:latin typeface="+mn-ea"/>
              </a:rPr>
              <a:t>, 2006; Reyes-Valdés, Torres- </a:t>
            </a:r>
            <a:r>
              <a:rPr lang="en-US" altLang="zh-TW" sz="1200" dirty="0" err="1">
                <a:solidFill>
                  <a:schemeClr val="tx2">
                    <a:lumMod val="75000"/>
                  </a:schemeClr>
                </a:solidFill>
                <a:latin typeface="+mn-ea"/>
              </a:rPr>
              <a:t>Treviño</a:t>
            </a:r>
            <a:r>
              <a:rPr lang="en-US" altLang="zh-TW" sz="1200" dirty="0">
                <a:solidFill>
                  <a:schemeClr val="tx2">
                    <a:lumMod val="75000"/>
                  </a:schemeClr>
                </a:solidFill>
                <a:latin typeface="+mn-ea"/>
              </a:rPr>
              <a:t>, Lopez-</a:t>
            </a:r>
            <a:r>
              <a:rPr lang="en-US" altLang="zh-TW" sz="1200" dirty="0" err="1">
                <a:solidFill>
                  <a:schemeClr val="tx2">
                    <a:lumMod val="75000"/>
                  </a:schemeClr>
                </a:solidFill>
                <a:latin typeface="+mn-ea"/>
              </a:rPr>
              <a:t>Cortéz</a:t>
            </a:r>
            <a:r>
              <a:rPr lang="en-US" altLang="zh-TW" sz="1200" dirty="0">
                <a:solidFill>
                  <a:schemeClr val="tx2">
                    <a:lumMod val="75000"/>
                  </a:schemeClr>
                </a:solidFill>
                <a:latin typeface="+mn-ea"/>
              </a:rPr>
              <a:t>, de la Cruz-</a:t>
            </a:r>
            <a:r>
              <a:rPr lang="en-US" altLang="zh-TW" sz="1200" dirty="0" err="1">
                <a:solidFill>
                  <a:schemeClr val="tx2">
                    <a:lumMod val="75000"/>
                  </a:schemeClr>
                </a:solidFill>
                <a:latin typeface="+mn-ea"/>
              </a:rPr>
              <a:t>Márquez</a:t>
            </a:r>
            <a:r>
              <a:rPr lang="en-US" altLang="zh-TW" sz="1200" dirty="0">
                <a:solidFill>
                  <a:schemeClr val="tx2">
                    <a:lumMod val="75000"/>
                  </a:schemeClr>
                </a:solidFill>
                <a:latin typeface="+mn-ea"/>
              </a:rPr>
              <a:t>, &amp; </a:t>
            </a:r>
            <a:r>
              <a:rPr lang="en-US" altLang="zh-TW" sz="1200" dirty="0" err="1">
                <a:solidFill>
                  <a:schemeClr val="tx2">
                    <a:lumMod val="75000"/>
                  </a:schemeClr>
                </a:solidFill>
                <a:latin typeface="+mn-ea"/>
              </a:rPr>
              <a:t>Briceño</a:t>
            </a:r>
            <a:r>
              <a:rPr lang="en-US" altLang="zh-TW" sz="1200" dirty="0">
                <a:solidFill>
                  <a:schemeClr val="tx2">
                    <a:lumMod val="75000"/>
                  </a:schemeClr>
                </a:solidFill>
                <a:latin typeface="+mn-ea"/>
              </a:rPr>
              <a:t>-Ramirez, 2006</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，做為焊接任務的績效標準</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因此受測者皆通過</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認證的焊接講師培訓</a:t>
            </a:r>
            <a:r>
              <a:rPr lang="en-US" altLang="zh-TW" sz="1200" dirty="0">
                <a:solidFill>
                  <a:schemeClr val="tx2">
                    <a:lumMod val="75000"/>
                  </a:schemeClr>
                </a:solidFill>
                <a:latin typeface="+mn-ea"/>
              </a:rPr>
              <a:t>(CWI</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且有機會通過</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認證</a:t>
            </a: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由</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根據焊接產生的焊縫評量此次焊接的質量，再根據</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對每個焊縫進行分級</a:t>
            </a:r>
            <a:endParaRPr lang="en-US" altLang="zh-TW" sz="1200" dirty="0" smtClean="0">
              <a:solidFill>
                <a:schemeClr val="tx2">
                  <a:lumMod val="75000"/>
                </a:schemeClr>
              </a:solidFill>
              <a:latin typeface="+mn-ea"/>
            </a:endParaRPr>
          </a:p>
          <a:p>
            <a:pPr algn="just">
              <a:lnSpc>
                <a:spcPts val="1600"/>
              </a:lnSpc>
            </a:pPr>
            <a:endParaRPr lang="en-US" altLang="zh-TW" sz="1200" dirty="0" smtClean="0">
              <a:solidFill>
                <a:schemeClr val="tx2">
                  <a:lumMod val="75000"/>
                </a:schemeClr>
              </a:solidFill>
              <a:latin typeface="+mn-ea"/>
            </a:endParaRPr>
          </a:p>
          <a:p>
            <a:pPr algn="just">
              <a:lnSpc>
                <a:spcPts val="1600"/>
              </a:lnSpc>
            </a:pP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a:t>
            </a:r>
            <a:r>
              <a:rPr lang="zh-TW" altLang="en-US" sz="1200" dirty="0" smtClean="0">
                <a:solidFill>
                  <a:schemeClr val="tx2">
                    <a:lumMod val="75000"/>
                  </a:schemeClr>
                </a:solidFill>
                <a:latin typeface="+mn-ea"/>
              </a:rPr>
              <a:t>系統對認知的影響是重要的</a:t>
            </a:r>
            <a:r>
              <a:rPr lang="en-US" altLang="zh-TW" sz="1200" dirty="0">
                <a:solidFill>
                  <a:schemeClr val="tx2">
                    <a:lumMod val="75000"/>
                  </a:schemeClr>
                </a:solidFill>
                <a:latin typeface="+mn-ea"/>
              </a:rPr>
              <a:t>(</a:t>
            </a:r>
            <a:r>
              <a:rPr lang="en-US" altLang="zh-TW" sz="1200" dirty="0" err="1">
                <a:solidFill>
                  <a:schemeClr val="tx2">
                    <a:lumMod val="75000"/>
                  </a:schemeClr>
                </a:solidFill>
                <a:latin typeface="+mn-ea"/>
              </a:rPr>
              <a:t>Wickens</a:t>
            </a:r>
            <a:r>
              <a:rPr lang="en-US" altLang="zh-TW" sz="1200" dirty="0">
                <a:solidFill>
                  <a:schemeClr val="tx2">
                    <a:lumMod val="75000"/>
                  </a:schemeClr>
                </a:solidFill>
                <a:latin typeface="+mn-ea"/>
              </a:rPr>
              <a:t> &amp; Baker, 1995; </a:t>
            </a:r>
            <a:r>
              <a:rPr lang="en-US" altLang="zh-TW" sz="1200" dirty="0" err="1">
                <a:solidFill>
                  <a:schemeClr val="tx2">
                    <a:lumMod val="75000"/>
                  </a:schemeClr>
                </a:solidFill>
                <a:latin typeface="+mn-ea"/>
              </a:rPr>
              <a:t>Zanbaka</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Lok</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Babu</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Ulinski</a:t>
            </a:r>
            <a:r>
              <a:rPr lang="en-US" altLang="zh-TW" sz="1200" dirty="0">
                <a:solidFill>
                  <a:schemeClr val="tx2">
                    <a:lumMod val="75000"/>
                  </a:schemeClr>
                </a:solidFill>
                <a:latin typeface="+mn-ea"/>
              </a:rPr>
              <a:t>, &amp; Hodges, 2005</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，但認證無法了解</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系統如何理解認知歷程</a:t>
            </a:r>
            <a:endParaRPr lang="en-US" altLang="zh-TW" sz="1200" dirty="0" smtClean="0">
              <a:solidFill>
                <a:schemeClr val="tx2">
                  <a:lumMod val="75000"/>
                </a:schemeClr>
              </a:solidFill>
              <a:latin typeface="+mn-ea"/>
            </a:endParaRPr>
          </a:p>
          <a:p>
            <a:pPr algn="just">
              <a:lnSpc>
                <a:spcPts val="1600"/>
              </a:lnSpc>
            </a:pPr>
            <a:endParaRPr lang="en-US" altLang="zh-TW" sz="1200" dirty="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動覺記憶</a:t>
            </a:r>
            <a:r>
              <a:rPr lang="en-US" altLang="zh-TW" sz="1200" dirty="0" smtClean="0">
                <a:solidFill>
                  <a:schemeClr val="tx2">
                    <a:lumMod val="75000"/>
                  </a:schemeClr>
                </a:solidFill>
                <a:latin typeface="+mn-ea"/>
              </a:rPr>
              <a:t>(kinesthetic memory)</a:t>
            </a:r>
            <a:r>
              <a:rPr lang="zh-TW" altLang="en-US" sz="1200" dirty="0" smtClean="0">
                <a:solidFill>
                  <a:schemeClr val="tx2">
                    <a:lumMod val="75000"/>
                  </a:schemeClr>
                </a:solidFill>
                <a:latin typeface="+mn-ea"/>
              </a:rPr>
              <a:t>是指人體可以回憶起該運動和姿勢。通過感覺運動學習與動覺記憶，人可以完成特定的身體運動，無須經過太多的考慮身體其他部位的運動</a:t>
            </a:r>
            <a:r>
              <a:rPr lang="de-DE" altLang="zh-TW" sz="1200" dirty="0">
                <a:solidFill>
                  <a:schemeClr val="tx2">
                    <a:lumMod val="75000"/>
                  </a:schemeClr>
                </a:solidFill>
                <a:latin typeface="+mn-ea"/>
              </a:rPr>
              <a:t>(Ebert, Deller, Steffen, &amp; Heintz, 2009</a:t>
            </a:r>
            <a:r>
              <a:rPr lang="de-DE"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通過訪問</a:t>
            </a:r>
            <a:r>
              <a:rPr lang="en-US" altLang="zh-TW" sz="1200" dirty="0" smtClean="0">
                <a:solidFill>
                  <a:schemeClr val="tx2">
                    <a:lumMod val="75000"/>
                  </a:schemeClr>
                </a:solidFill>
                <a:latin typeface="+mn-ea"/>
              </a:rPr>
              <a:t>16</a:t>
            </a:r>
            <a:r>
              <a:rPr lang="zh-TW" altLang="en-US" sz="1200" dirty="0" smtClean="0">
                <a:solidFill>
                  <a:schemeClr val="tx2">
                    <a:lumMod val="75000"/>
                  </a:schemeClr>
                </a:solidFill>
                <a:latin typeface="+mn-ea"/>
              </a:rPr>
              <a:t>為專業焊接工程師皆表明，動覺記憶是學習焊接技巧相當重要的一部分</a:t>
            </a:r>
            <a:endParaRPr lang="en-US" altLang="zh-TW" sz="1200" dirty="0" smtClean="0">
              <a:solidFill>
                <a:schemeClr val="tx2">
                  <a:lumMod val="75000"/>
                </a:schemeClr>
              </a:solidFill>
              <a:latin typeface="+mn-ea"/>
            </a:endParaRPr>
          </a:p>
          <a:p>
            <a:pPr algn="just">
              <a:lnSpc>
                <a:spcPts val="1600"/>
              </a:lnSpc>
            </a:pPr>
            <a:endParaRPr lang="en-US" altLang="zh-TW" sz="1200" dirty="0" smtClean="0">
              <a:solidFill>
                <a:schemeClr val="tx2">
                  <a:lumMod val="75000"/>
                </a:schemeClr>
              </a:solidFill>
              <a:latin typeface="+mn-ea"/>
            </a:endParaRPr>
          </a:p>
          <a:p>
            <a:pPr algn="just">
              <a:lnSpc>
                <a:spcPts val="1600"/>
              </a:lnSpc>
            </a:pPr>
            <a:r>
              <a:rPr lang="zh-TW" altLang="en-US" sz="1200" dirty="0" smtClean="0">
                <a:solidFill>
                  <a:schemeClr val="tx2">
                    <a:lumMod val="75000"/>
                  </a:schemeClr>
                </a:solidFill>
                <a:latin typeface="+mn-ea"/>
              </a:rPr>
              <a:t>研究</a:t>
            </a:r>
            <a:r>
              <a:rPr lang="zh-TW" altLang="en-US" sz="1200" dirty="0" smtClean="0">
                <a:solidFill>
                  <a:schemeClr val="tx2">
                    <a:lumMod val="75000"/>
                  </a:schemeClr>
                </a:solidFill>
                <a:latin typeface="+mn-ea"/>
              </a:rPr>
              <a:t>表明，專業焊接工程師與新手之間的肌肉活動存在差異</a:t>
            </a:r>
            <a:r>
              <a:rPr lang="en-US" altLang="zh-TW" sz="1200" dirty="0">
                <a:solidFill>
                  <a:schemeClr val="tx2">
                    <a:lumMod val="75000"/>
                  </a:schemeClr>
                </a:solidFill>
                <a:latin typeface="+mn-ea"/>
              </a:rPr>
              <a:t>(Keir &amp; </a:t>
            </a:r>
            <a:r>
              <a:rPr lang="en-US" altLang="zh-TW" sz="1200" dirty="0" err="1">
                <a:solidFill>
                  <a:schemeClr val="tx2">
                    <a:lumMod val="75000"/>
                  </a:schemeClr>
                </a:solidFill>
                <a:latin typeface="+mn-ea"/>
              </a:rPr>
              <a:t>MacDonell</a:t>
            </a:r>
            <a:r>
              <a:rPr lang="en-US" altLang="zh-TW" sz="1200" dirty="0">
                <a:solidFill>
                  <a:schemeClr val="tx2">
                    <a:lumMod val="75000"/>
                  </a:schemeClr>
                </a:solidFill>
                <a:latin typeface="+mn-ea"/>
              </a:rPr>
              <a:t>, 2004</a:t>
            </a:r>
            <a:r>
              <a:rPr lang="en-US"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根據先前的研究</a:t>
            </a:r>
            <a:r>
              <a:rPr lang="en-US" altLang="zh-TW" sz="1200" dirty="0">
                <a:solidFill>
                  <a:schemeClr val="tx2">
                    <a:lumMod val="75000"/>
                  </a:schemeClr>
                </a:solidFill>
                <a:latin typeface="+mn-ea"/>
              </a:rPr>
              <a:t>(Beauchamp, </a:t>
            </a:r>
            <a:r>
              <a:rPr lang="en-US" altLang="zh-TW" sz="1200" dirty="0" err="1">
                <a:solidFill>
                  <a:schemeClr val="tx2">
                    <a:lumMod val="75000"/>
                  </a:schemeClr>
                </a:solidFill>
                <a:latin typeface="+mn-ea"/>
              </a:rPr>
              <a:t>Marchand</a:t>
            </a:r>
            <a:r>
              <a:rPr lang="en-US" altLang="zh-TW" sz="1200" dirty="0">
                <a:solidFill>
                  <a:schemeClr val="tx2">
                    <a:lumMod val="75000"/>
                  </a:schemeClr>
                </a:solidFill>
                <a:latin typeface="+mn-ea"/>
              </a:rPr>
              <a:t>, &amp; </a:t>
            </a:r>
            <a:r>
              <a:rPr lang="en-US" altLang="zh-TW" sz="1200" dirty="0" err="1">
                <a:solidFill>
                  <a:schemeClr val="tx2">
                    <a:lumMod val="75000"/>
                  </a:schemeClr>
                </a:solidFill>
                <a:latin typeface="+mn-ea"/>
              </a:rPr>
              <a:t>Galopin</a:t>
            </a:r>
            <a:r>
              <a:rPr lang="en-US" altLang="zh-TW" sz="1200" dirty="0">
                <a:solidFill>
                  <a:schemeClr val="tx2">
                    <a:lumMod val="75000"/>
                  </a:schemeClr>
                </a:solidFill>
                <a:latin typeface="+mn-ea"/>
              </a:rPr>
              <a:t>, 1997; </a:t>
            </a:r>
            <a:r>
              <a:rPr lang="en-US" altLang="zh-TW" sz="1200" dirty="0" err="1">
                <a:solidFill>
                  <a:schemeClr val="tx2">
                    <a:lumMod val="75000"/>
                  </a:schemeClr>
                </a:solidFill>
                <a:latin typeface="+mn-ea"/>
              </a:rPr>
              <a:t>Kadefors</a:t>
            </a:r>
            <a:r>
              <a:rPr lang="en-US" altLang="zh-TW" sz="1200" dirty="0">
                <a:solidFill>
                  <a:schemeClr val="tx2">
                    <a:lumMod val="75000"/>
                  </a:schemeClr>
                </a:solidFill>
                <a:latin typeface="+mn-ea"/>
              </a:rPr>
              <a:t>, 1976)</a:t>
            </a:r>
            <a:r>
              <a:rPr lang="zh-TW" altLang="en-US" sz="1200" dirty="0">
                <a:solidFill>
                  <a:schemeClr val="tx2">
                    <a:lumMod val="75000"/>
                  </a:schemeClr>
                </a:solidFill>
                <a:latin typeface="+mn-ea"/>
              </a:rPr>
              <a:t>發現，焊接所需的主要肌肉包括三角</a:t>
            </a:r>
            <a:r>
              <a:rPr lang="zh-TW" altLang="en-US" sz="1200" dirty="0" smtClean="0">
                <a:solidFill>
                  <a:schemeClr val="tx2">
                    <a:lumMod val="75000"/>
                  </a:schemeClr>
                </a:solidFill>
                <a:latin typeface="+mn-ea"/>
              </a:rPr>
              <a:t>肌</a:t>
            </a:r>
            <a:r>
              <a:rPr lang="en-US" altLang="zh-TW" sz="1200" dirty="0" smtClean="0">
                <a:solidFill>
                  <a:schemeClr val="tx2">
                    <a:lumMod val="75000"/>
                  </a:schemeClr>
                </a:solidFill>
                <a:latin typeface="+mn-ea"/>
              </a:rPr>
              <a:t>(deltoid)</a:t>
            </a:r>
            <a:r>
              <a:rPr lang="zh-TW" altLang="en-US" sz="1200" dirty="0">
                <a:solidFill>
                  <a:schemeClr val="tx2">
                    <a:lumMod val="75000"/>
                  </a:schemeClr>
                </a:solidFill>
                <a:latin typeface="+mn-ea"/>
              </a:rPr>
              <a:t>、</a:t>
            </a:r>
            <a:r>
              <a:rPr lang="zh-TW" altLang="en-US" sz="1200" dirty="0" smtClean="0">
                <a:solidFill>
                  <a:schemeClr val="tx2">
                    <a:lumMod val="75000"/>
                  </a:schemeClr>
                </a:solidFill>
                <a:latin typeface="+mn-ea"/>
              </a:rPr>
              <a:t>斜</a:t>
            </a:r>
            <a:r>
              <a:rPr lang="zh-TW" altLang="en-US" sz="1200" dirty="0">
                <a:solidFill>
                  <a:schemeClr val="tx2">
                    <a:lumMod val="75000"/>
                  </a:schemeClr>
                </a:solidFill>
                <a:latin typeface="+mn-ea"/>
              </a:rPr>
              <a:t>方</a:t>
            </a:r>
            <a:r>
              <a:rPr lang="zh-TW" altLang="en-US" sz="1200" dirty="0" smtClean="0">
                <a:solidFill>
                  <a:schemeClr val="tx2">
                    <a:lumMod val="75000"/>
                  </a:schemeClr>
                </a:solidFill>
                <a:latin typeface="+mn-ea"/>
              </a:rPr>
              <a:t>肌</a:t>
            </a:r>
            <a:r>
              <a:rPr lang="en-US" altLang="zh-TW" sz="1200" dirty="0" smtClean="0">
                <a:solidFill>
                  <a:schemeClr val="tx2">
                    <a:lumMod val="75000"/>
                  </a:schemeClr>
                </a:solidFill>
                <a:latin typeface="+mn-ea"/>
              </a:rPr>
              <a:t>(trapezius)</a:t>
            </a:r>
            <a:r>
              <a:rPr lang="zh-TW" altLang="en-US" sz="1200" dirty="0">
                <a:solidFill>
                  <a:schemeClr val="tx2">
                    <a:lumMod val="75000"/>
                  </a:schemeClr>
                </a:solidFill>
                <a:latin typeface="+mn-ea"/>
              </a:rPr>
              <a:t>、</a:t>
            </a:r>
            <a:r>
              <a:rPr lang="zh-TW" altLang="en-US" sz="1200" dirty="0" smtClean="0">
                <a:solidFill>
                  <a:schemeClr val="tx2">
                    <a:lumMod val="75000"/>
                  </a:schemeClr>
                </a:solidFill>
                <a:latin typeface="+mn-ea"/>
              </a:rPr>
              <a:t>趾</a:t>
            </a:r>
            <a:r>
              <a:rPr lang="zh-TW" altLang="en-US" sz="1200" dirty="0">
                <a:solidFill>
                  <a:schemeClr val="tx2">
                    <a:lumMod val="75000"/>
                  </a:schemeClr>
                </a:solidFill>
                <a:latin typeface="+mn-ea"/>
              </a:rPr>
              <a:t>長伸</a:t>
            </a:r>
            <a:r>
              <a:rPr lang="zh-TW" altLang="en-US" sz="1200" dirty="0" smtClean="0">
                <a:solidFill>
                  <a:schemeClr val="tx2">
                    <a:lumMod val="75000"/>
                  </a:schemeClr>
                </a:solidFill>
                <a:latin typeface="+mn-ea"/>
              </a:rPr>
              <a:t>肌</a:t>
            </a:r>
            <a:r>
              <a:rPr lang="en-US" altLang="zh-TW" sz="1200" dirty="0" smtClean="0">
                <a:solidFill>
                  <a:schemeClr val="tx2">
                    <a:lumMod val="75000"/>
                  </a:schemeClr>
                </a:solidFill>
                <a:latin typeface="+mn-ea"/>
              </a:rPr>
              <a:t>(extensor </a:t>
            </a:r>
            <a:r>
              <a:rPr lang="en-US" altLang="zh-TW" sz="1200" dirty="0" err="1" smtClean="0">
                <a:solidFill>
                  <a:schemeClr val="tx2">
                    <a:lumMod val="75000"/>
                  </a:schemeClr>
                </a:solidFill>
                <a:latin typeface="+mn-ea"/>
              </a:rPr>
              <a:t>digitorum</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和</a:t>
            </a:r>
            <a:r>
              <a:rPr lang="zh-TW" altLang="en-US" sz="1200" dirty="0">
                <a:solidFill>
                  <a:schemeClr val="tx2">
                    <a:lumMod val="75000"/>
                  </a:schemeClr>
                </a:solidFill>
                <a:latin typeface="+mn-ea"/>
              </a:rPr>
              <a:t>尺側腕屈</a:t>
            </a:r>
            <a:r>
              <a:rPr lang="zh-TW" altLang="en-US" sz="1200" dirty="0" smtClean="0">
                <a:solidFill>
                  <a:schemeClr val="tx2">
                    <a:lumMod val="75000"/>
                  </a:schemeClr>
                </a:solidFill>
                <a:latin typeface="+mn-ea"/>
              </a:rPr>
              <a:t>肌</a:t>
            </a:r>
            <a:r>
              <a:rPr lang="en-US" altLang="zh-TW" sz="1200" dirty="0" smtClean="0">
                <a:solidFill>
                  <a:schemeClr val="tx2">
                    <a:lumMod val="75000"/>
                  </a:schemeClr>
                </a:solidFill>
                <a:latin typeface="+mn-ea"/>
              </a:rPr>
              <a:t>(flexor </a:t>
            </a:r>
            <a:r>
              <a:rPr lang="en-US" altLang="zh-TW" sz="1200" dirty="0">
                <a:solidFill>
                  <a:schemeClr val="tx2">
                    <a:lumMod val="75000"/>
                  </a:schemeClr>
                </a:solidFill>
                <a:latin typeface="+mn-ea"/>
              </a:rPr>
              <a:t>carpi </a:t>
            </a:r>
            <a:r>
              <a:rPr lang="en-US" altLang="zh-TW" sz="1200" dirty="0" err="1" smtClean="0">
                <a:solidFill>
                  <a:schemeClr val="tx2">
                    <a:lumMod val="75000"/>
                  </a:schemeClr>
                </a:solidFill>
                <a:latin typeface="+mn-ea"/>
              </a:rPr>
              <a:t>ulnaris</a:t>
            </a:r>
            <a:r>
              <a:rPr lang="en-US" altLang="zh-TW" sz="1200" dirty="0" smtClean="0">
                <a:solidFill>
                  <a:schemeClr val="tx2">
                    <a:lumMod val="75000"/>
                  </a:schemeClr>
                </a:solidFill>
                <a:latin typeface="+mn-ea"/>
              </a:rPr>
              <a:t>)</a:t>
            </a:r>
          </a:p>
          <a:p>
            <a:pPr algn="just">
              <a:lnSpc>
                <a:spcPts val="1600"/>
              </a:lnSpc>
            </a:pPr>
            <a:r>
              <a:rPr lang="zh-TW" altLang="en-US" sz="1200" dirty="0" smtClean="0">
                <a:solidFill>
                  <a:schemeClr val="tx2">
                    <a:lumMod val="75000"/>
                  </a:schemeClr>
                </a:solidFill>
                <a:latin typeface="+mn-ea"/>
              </a:rPr>
              <a:t>這些肌肉對</a:t>
            </a:r>
            <a:r>
              <a:rPr lang="zh-TW" altLang="en-US" sz="1200" dirty="0">
                <a:solidFill>
                  <a:schemeClr val="tx2">
                    <a:lumMod val="75000"/>
                  </a:schemeClr>
                </a:solidFill>
                <a:latin typeface="+mn-ea"/>
              </a:rPr>
              <a:t>於</a:t>
            </a:r>
            <a:r>
              <a:rPr lang="zh-TW" altLang="en-US" sz="1200" dirty="0" smtClean="0">
                <a:solidFill>
                  <a:schemeClr val="tx2">
                    <a:lumMod val="75000"/>
                  </a:schemeClr>
                </a:solidFill>
                <a:latin typeface="+mn-ea"/>
              </a:rPr>
              <a:t>專家</a:t>
            </a:r>
            <a:r>
              <a:rPr lang="zh-TW" altLang="en-US" sz="1200" dirty="0">
                <a:solidFill>
                  <a:schemeClr val="tx2">
                    <a:lumMod val="75000"/>
                  </a:schemeClr>
                </a:solidFill>
                <a:latin typeface="+mn-ea"/>
              </a:rPr>
              <a:t>在</a:t>
            </a:r>
            <a:r>
              <a:rPr lang="zh-TW" altLang="en-US" sz="1200" dirty="0" smtClean="0">
                <a:solidFill>
                  <a:schemeClr val="tx2">
                    <a:lumMod val="75000"/>
                  </a:schemeClr>
                </a:solidFill>
                <a:latin typeface="+mn-ea"/>
              </a:rPr>
              <a:t>焊接過程的工具控制與穩定性產生影響</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smtClean="0">
                <a:ln>
                  <a:noFill/>
                </a:ln>
                <a:solidFill>
                  <a:schemeClr val="tx1"/>
                </a:solidFill>
                <a:effectLst/>
                <a:latin typeface="Arial" panose="020B0604020202020204" pitchFamily="34" charset="0"/>
              </a:rPr>
              <a:t/>
            </a:r>
            <a:br>
              <a:rPr kumimoji="0" lang="zh-TW" altLang="zh-TW" sz="600" b="0" i="0" u="none" strike="noStrike" cap="none" normalizeH="0" baseline="0" smtClean="0">
                <a:ln>
                  <a:noFill/>
                </a:ln>
                <a:solidFill>
                  <a:schemeClr val="tx1"/>
                </a:solidFill>
                <a:effectLst/>
                <a:latin typeface="Arial" panose="020B0604020202020204" pitchFamily="34" charset="0"/>
              </a:rPr>
            </a:br>
            <a:r>
              <a:rPr kumimoji="0" lang="zh-TW" altLang="zh-TW" sz="900" b="0" i="0" u="none" strike="noStrike" cap="none" normalizeH="0" baseline="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smtClean="0">
                <a:ln>
                  <a:noFill/>
                </a:ln>
                <a:solidFill>
                  <a:schemeClr val="tx1"/>
                </a:solidFill>
                <a:effectLst/>
                <a:latin typeface="Arial" panose="020B0604020202020204" pitchFamily="34" charset="0"/>
              </a:rPr>
              <a:t> </a:t>
            </a:r>
            <a:endParaRPr kumimoji="0" lang="zh-TW" altLang="zh-TW" sz="900" b="0" i="0" u="none" strike="noStrike" cap="none" normalizeH="0" baseline="0" smtClean="0">
              <a:ln>
                <a:noFill/>
              </a:ln>
              <a:solidFill>
                <a:srgbClr val="FFFFFF"/>
              </a:solidFill>
              <a:effectLst/>
              <a:latin typeface="Arial" panose="020B0604020202020204" pitchFamily="34" charset="0"/>
              <a:ea typeface="Helvetica" panose="020B0604020202020204" pitchFamily="34" charset="0"/>
            </a:endParaRPr>
          </a:p>
        </p:txBody>
      </p:sp>
      <p:pic>
        <p:nvPicPr>
          <p:cNvPr id="2" name="圖片 1"/>
          <p:cNvPicPr>
            <a:picLocks noChangeAspect="1"/>
          </p:cNvPicPr>
          <p:nvPr/>
        </p:nvPicPr>
        <p:blipFill>
          <a:blip r:embed="rId3"/>
          <a:stretch>
            <a:fillRect/>
          </a:stretch>
        </p:blipFill>
        <p:spPr>
          <a:xfrm>
            <a:off x="481053" y="2924944"/>
            <a:ext cx="2381250" cy="2343150"/>
          </a:xfrm>
          <a:prstGeom prst="rect">
            <a:avLst/>
          </a:prstGeom>
        </p:spPr>
      </p:pic>
      <p:pic>
        <p:nvPicPr>
          <p:cNvPr id="4" name="圖片 3"/>
          <p:cNvPicPr>
            <a:picLocks noChangeAspect="1"/>
          </p:cNvPicPr>
          <p:nvPr/>
        </p:nvPicPr>
        <p:blipFill>
          <a:blip r:embed="rId4"/>
          <a:stretch>
            <a:fillRect/>
          </a:stretch>
        </p:blipFill>
        <p:spPr>
          <a:xfrm>
            <a:off x="3059832" y="3429000"/>
            <a:ext cx="2217440" cy="1663080"/>
          </a:xfrm>
          <a:prstGeom prst="rect">
            <a:avLst/>
          </a:prstGeom>
        </p:spPr>
      </p:pic>
      <p:pic>
        <p:nvPicPr>
          <p:cNvPr id="5" name="圖片 4"/>
          <p:cNvPicPr>
            <a:picLocks noChangeAspect="1"/>
          </p:cNvPicPr>
          <p:nvPr/>
        </p:nvPicPr>
        <p:blipFill>
          <a:blip r:embed="rId5"/>
          <a:stretch>
            <a:fillRect/>
          </a:stretch>
        </p:blipFill>
        <p:spPr>
          <a:xfrm>
            <a:off x="5653937" y="2677548"/>
            <a:ext cx="858719" cy="2624244"/>
          </a:xfrm>
          <a:prstGeom prst="rect">
            <a:avLst/>
          </a:prstGeom>
        </p:spPr>
      </p:pic>
      <p:pic>
        <p:nvPicPr>
          <p:cNvPr id="6" name="圖片 5"/>
          <p:cNvPicPr>
            <a:picLocks noChangeAspect="1"/>
          </p:cNvPicPr>
          <p:nvPr/>
        </p:nvPicPr>
        <p:blipFill>
          <a:blip r:embed="rId6"/>
          <a:stretch>
            <a:fillRect/>
          </a:stretch>
        </p:blipFill>
        <p:spPr>
          <a:xfrm>
            <a:off x="6948264" y="2573881"/>
            <a:ext cx="1536736" cy="2831579"/>
          </a:xfrm>
          <a:prstGeom prst="rect">
            <a:avLst/>
          </a:prstGeom>
        </p:spPr>
      </p:pic>
    </p:spTree>
    <p:extLst>
      <p:ext uri="{BB962C8B-B14F-4D97-AF65-F5344CB8AC3E}">
        <p14:creationId xmlns:p14="http://schemas.microsoft.com/office/powerpoint/2010/main" val="287024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前期研究 </a:t>
            </a:r>
            <a:r>
              <a:rPr lang="en-US" sz="1700" b="1" dirty="0" smtClean="0">
                <a:solidFill>
                  <a:schemeClr val="accent1">
                    <a:lumMod val="60000"/>
                    <a:lumOff val="40000"/>
                  </a:schemeClr>
                </a:solidFill>
                <a:latin typeface="+mn-lt"/>
              </a:rPr>
              <a:t>Prestudy</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73908" y="1900979"/>
            <a:ext cx="8151012" cy="1467513"/>
          </a:xfrm>
          <a:prstGeom prst="rect">
            <a:avLst/>
          </a:prstGeom>
          <a:noFill/>
        </p:spPr>
        <p:txBody>
          <a:bodyPr wrap="square" rIns="144000" bIns="36000" numCol="1" spcCol="360000" rtlCol="0">
            <a:spAutoFit/>
          </a:bodyPr>
          <a:lstStyle/>
          <a:p>
            <a:pPr algn="just">
              <a:lnSpc>
                <a:spcPct val="150000"/>
              </a:lnSpc>
            </a:pPr>
            <a:r>
              <a:rPr lang="zh-TW" altLang="en-US" sz="1200" dirty="0" smtClean="0">
                <a:solidFill>
                  <a:schemeClr val="tx2">
                    <a:lumMod val="75000"/>
                  </a:schemeClr>
                </a:solidFill>
                <a:latin typeface="+mn-ea"/>
              </a:rPr>
              <a:t>在實驗開始前，數位實驗人員先參加正式的焊接課程，並獲得多項焊接資格證書與認證</a:t>
            </a:r>
            <a:endParaRPr lang="en-US" altLang="zh-TW" sz="1200" dirty="0" smtClean="0">
              <a:solidFill>
                <a:schemeClr val="tx2">
                  <a:lumMod val="75000"/>
                </a:schemeClr>
              </a:solidFill>
              <a:latin typeface="+mn-ea"/>
            </a:endParaRPr>
          </a:p>
          <a:p>
            <a:pPr algn="just">
              <a:lnSpc>
                <a:spcPct val="150000"/>
              </a:lnSpc>
            </a:pPr>
            <a:r>
              <a:rPr lang="zh-TW" altLang="en-US" sz="1200" dirty="0" smtClean="0">
                <a:solidFill>
                  <a:schemeClr val="tx2">
                    <a:lumMod val="75000"/>
                  </a:schemeClr>
                </a:solidFill>
                <a:latin typeface="+mn-ea"/>
              </a:rPr>
              <a:t>並對經驗豐富的焊工、焊接指導員、焊接工程師進行</a:t>
            </a:r>
            <a:r>
              <a:rPr lang="en-US" altLang="zh-TW" sz="1200" dirty="0" smtClean="0">
                <a:solidFill>
                  <a:schemeClr val="tx2">
                    <a:lumMod val="75000"/>
                  </a:schemeClr>
                </a:solidFill>
                <a:latin typeface="+mn-ea"/>
              </a:rPr>
              <a:t>16</a:t>
            </a:r>
            <a:r>
              <a:rPr lang="zh-TW" altLang="en-US" sz="1200" dirty="0" smtClean="0">
                <a:solidFill>
                  <a:schemeClr val="tx2">
                    <a:lumMod val="75000"/>
                  </a:schemeClr>
                </a:solidFill>
                <a:latin typeface="+mn-ea"/>
              </a:rPr>
              <a:t>次訪談</a:t>
            </a:r>
            <a:endParaRPr lang="en-US" altLang="zh-TW" sz="1200" dirty="0" smtClean="0">
              <a:solidFill>
                <a:schemeClr val="tx2">
                  <a:lumMod val="75000"/>
                </a:schemeClr>
              </a:solidFill>
              <a:latin typeface="+mn-ea"/>
            </a:endParaRPr>
          </a:p>
          <a:p>
            <a:pPr algn="just">
              <a:lnSpc>
                <a:spcPct val="150000"/>
              </a:lnSpc>
            </a:pPr>
            <a:r>
              <a:rPr lang="zh-TW" altLang="en-US" sz="1200" dirty="0" smtClean="0">
                <a:solidFill>
                  <a:schemeClr val="tx2">
                    <a:lumMod val="75000"/>
                  </a:schemeClr>
                </a:solidFill>
                <a:latin typeface="+mn-ea"/>
              </a:rPr>
              <a:t>找來八名專業焊工執行本次焊接類型的生物力學評估</a:t>
            </a:r>
            <a:r>
              <a:rPr lang="en-US" altLang="zh-TW" sz="1200" dirty="0">
                <a:solidFill>
                  <a:schemeClr val="tx2">
                    <a:lumMod val="75000"/>
                  </a:schemeClr>
                </a:solidFill>
                <a:latin typeface="+mn-ea"/>
              </a:rPr>
              <a:t>(biomechanical </a:t>
            </a:r>
            <a:r>
              <a:rPr lang="en-US" altLang="zh-TW" sz="1200" dirty="0" smtClean="0">
                <a:solidFill>
                  <a:schemeClr val="tx2">
                    <a:lumMod val="75000"/>
                  </a:schemeClr>
                </a:solidFill>
                <a:latin typeface="+mn-ea"/>
              </a:rPr>
              <a:t>evaluation)</a:t>
            </a:r>
          </a:p>
          <a:p>
            <a:pPr algn="just">
              <a:lnSpc>
                <a:spcPct val="150000"/>
              </a:lnSpc>
            </a:pPr>
            <a:r>
              <a:rPr lang="zh-TW" altLang="en-US" sz="1200" dirty="0">
                <a:solidFill>
                  <a:schemeClr val="tx2">
                    <a:lumMod val="75000"/>
                  </a:schemeClr>
                </a:solidFill>
                <a:latin typeface="+mn-ea"/>
              </a:rPr>
              <a:t>請</a:t>
            </a:r>
            <a:r>
              <a:rPr lang="zh-TW" altLang="en-US" sz="1200" dirty="0" smtClean="0">
                <a:solidFill>
                  <a:schemeClr val="tx2">
                    <a:lumMod val="75000"/>
                  </a:schemeClr>
                </a:solidFill>
                <a:latin typeface="+mn-ea"/>
              </a:rPr>
              <a:t>八</a:t>
            </a:r>
            <a:r>
              <a:rPr lang="zh-TW" altLang="en-US" sz="1200" dirty="0" smtClean="0">
                <a:solidFill>
                  <a:schemeClr val="tx2">
                    <a:lumMod val="75000"/>
                  </a:schemeClr>
                </a:solidFill>
                <a:latin typeface="+mn-ea"/>
              </a:rPr>
              <a:t>位專</a:t>
            </a:r>
            <a:r>
              <a:rPr lang="zh-TW" altLang="en-US" sz="1200" dirty="0">
                <a:solidFill>
                  <a:schemeClr val="tx2">
                    <a:lumMod val="75000"/>
                  </a:schemeClr>
                </a:solidFill>
                <a:latin typeface="+mn-ea"/>
              </a:rPr>
              <a:t>家</a:t>
            </a:r>
            <a:r>
              <a:rPr lang="zh-TW" altLang="en-US" sz="1200" dirty="0" smtClean="0">
                <a:solidFill>
                  <a:schemeClr val="tx2">
                    <a:lumMod val="75000"/>
                  </a:schemeClr>
                </a:solidFill>
                <a:latin typeface="+mn-ea"/>
              </a:rPr>
              <a:t>配戴肌電圖</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electromyography, EMG)</a:t>
            </a:r>
            <a:r>
              <a:rPr lang="zh-TW" altLang="en-US" sz="1200" dirty="0" smtClean="0">
                <a:solidFill>
                  <a:schemeClr val="tx2">
                    <a:lumMod val="75000"/>
                  </a:schemeClr>
                </a:solidFill>
                <a:latin typeface="+mn-ea"/>
              </a:rPr>
              <a:t>執行本次焊接類型的所有</a:t>
            </a:r>
            <a:r>
              <a:rPr lang="zh-TW" altLang="en-US" sz="1200" dirty="0" smtClean="0">
                <a:solidFill>
                  <a:schemeClr val="tx2">
                    <a:lumMod val="75000"/>
                  </a:schemeClr>
                </a:solidFill>
                <a:latin typeface="+mn-ea"/>
              </a:rPr>
              <a:t>動作</a:t>
            </a:r>
            <a:r>
              <a:rPr lang="zh-TW" altLang="en-US" sz="1200" dirty="0" smtClean="0">
                <a:solidFill>
                  <a:schemeClr val="tx2">
                    <a:lumMod val="75000"/>
                  </a:schemeClr>
                </a:solidFill>
                <a:latin typeface="+mn-ea"/>
              </a:rPr>
              <a:t>做</a:t>
            </a:r>
            <a:r>
              <a:rPr lang="zh-TW" altLang="en-US" sz="1200" dirty="0">
                <a:solidFill>
                  <a:schemeClr val="tx2">
                    <a:lumMod val="75000"/>
                  </a:schemeClr>
                </a:solidFill>
                <a:latin typeface="+mn-ea"/>
              </a:rPr>
              <a:t>為</a:t>
            </a:r>
            <a:r>
              <a:rPr lang="zh-TW" altLang="en-US" sz="1200" dirty="0" smtClean="0">
                <a:solidFill>
                  <a:schemeClr val="tx2">
                    <a:lumMod val="75000"/>
                  </a:schemeClr>
                </a:solidFill>
                <a:latin typeface="+mn-ea"/>
              </a:rPr>
              <a:t>工作</a:t>
            </a:r>
            <a:r>
              <a:rPr lang="zh-TW" altLang="en-US" sz="1200" dirty="0" smtClean="0">
                <a:solidFill>
                  <a:schemeClr val="tx2">
                    <a:lumMod val="75000"/>
                  </a:schemeClr>
                </a:solidFill>
                <a:latin typeface="+mn-ea"/>
              </a:rPr>
              <a:t>姿勢</a:t>
            </a:r>
            <a:r>
              <a:rPr lang="zh-TW" altLang="en-US" sz="1200" dirty="0" smtClean="0">
                <a:solidFill>
                  <a:schemeClr val="tx2">
                    <a:lumMod val="75000"/>
                  </a:schemeClr>
                </a:solidFill>
                <a:latin typeface="+mn-ea"/>
              </a:rPr>
              <a:t>的</a:t>
            </a:r>
            <a:r>
              <a:rPr lang="zh-TW" altLang="en-US" sz="1200" dirty="0">
                <a:solidFill>
                  <a:schemeClr val="tx2">
                    <a:lumMod val="75000"/>
                  </a:schemeClr>
                </a:solidFill>
                <a:latin typeface="+mn-ea"/>
              </a:rPr>
              <a:t>基準</a:t>
            </a:r>
            <a:endParaRPr lang="en-US" altLang="zh-TW" sz="1200" dirty="0" smtClean="0">
              <a:solidFill>
                <a:schemeClr val="tx2">
                  <a:lumMod val="75000"/>
                </a:schemeClr>
              </a:solidFill>
              <a:latin typeface="+mn-ea"/>
            </a:endParaRPr>
          </a:p>
          <a:p>
            <a:pPr algn="just">
              <a:lnSpc>
                <a:spcPct val="150000"/>
              </a:lnSpc>
            </a:pPr>
            <a:r>
              <a:rPr lang="zh-TW" altLang="en-US" sz="1200" dirty="0" smtClean="0">
                <a:solidFill>
                  <a:schemeClr val="tx2">
                    <a:lumMod val="75000"/>
                  </a:schemeClr>
                </a:solidFill>
                <a:latin typeface="+mn-ea"/>
              </a:rPr>
              <a:t>這些數據用於</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的改進研究方案，以確保技術準確性和</a:t>
            </a:r>
            <a:r>
              <a:rPr lang="zh-TW" altLang="en-US" sz="1200" dirty="0">
                <a:solidFill>
                  <a:schemeClr val="tx2">
                    <a:lumMod val="75000"/>
                  </a:schemeClr>
                </a:solidFill>
                <a:latin typeface="+mn-ea"/>
              </a:rPr>
              <a:t>適用性</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spTree>
    <p:extLst>
      <p:ext uri="{BB962C8B-B14F-4D97-AF65-F5344CB8AC3E}">
        <p14:creationId xmlns:p14="http://schemas.microsoft.com/office/powerpoint/2010/main" val="815332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實驗設備與設置 </a:t>
            </a:r>
            <a:r>
              <a:rPr lang="en-US" sz="1700" b="1" dirty="0" smtClean="0">
                <a:solidFill>
                  <a:schemeClr val="accent1">
                    <a:lumMod val="60000"/>
                    <a:lumOff val="40000"/>
                  </a:schemeClr>
                </a:solidFill>
                <a:latin typeface="+mn-lt"/>
              </a:rPr>
              <a:t>Experimental </a:t>
            </a:r>
            <a:r>
              <a:rPr lang="en-US" sz="1700" b="1" dirty="0">
                <a:solidFill>
                  <a:schemeClr val="accent1">
                    <a:lumMod val="60000"/>
                    <a:lumOff val="40000"/>
                  </a:schemeClr>
                </a:solidFill>
                <a:latin typeface="+mn-lt"/>
              </a:rPr>
              <a:t>Materials </a:t>
            </a:r>
            <a:r>
              <a:rPr lang="en-US" sz="1700" b="1" dirty="0" smtClean="0">
                <a:solidFill>
                  <a:schemeClr val="accent1">
                    <a:lumMod val="60000"/>
                    <a:lumOff val="40000"/>
                  </a:schemeClr>
                </a:solidFill>
                <a:latin typeface="+mn-lt"/>
              </a:rPr>
              <a:t>and</a:t>
            </a:r>
            <a:r>
              <a:rPr lang="zh-TW" altLang="en-US" sz="1700" b="1" dirty="0" smtClean="0">
                <a:solidFill>
                  <a:schemeClr val="accent1">
                    <a:lumMod val="60000"/>
                    <a:lumOff val="40000"/>
                  </a:schemeClr>
                </a:solidFill>
                <a:latin typeface="+mn-lt"/>
              </a:rPr>
              <a:t> </a:t>
            </a:r>
            <a:r>
              <a:rPr lang="en-US" sz="1700" b="1" dirty="0" smtClean="0">
                <a:solidFill>
                  <a:schemeClr val="accent1">
                    <a:lumMod val="60000"/>
                    <a:lumOff val="40000"/>
                  </a:schemeClr>
                </a:solidFill>
                <a:latin typeface="+mn-lt"/>
              </a:rPr>
              <a:t>Setting</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81053" y="1564576"/>
            <a:ext cx="8151012" cy="5173655"/>
          </a:xfrm>
          <a:prstGeom prst="rect">
            <a:avLst/>
          </a:prstGeom>
          <a:noFill/>
        </p:spPr>
        <p:txBody>
          <a:bodyPr wrap="square" rIns="144000" bIns="36000" numCol="1" spcCol="360000" rtlCol="0">
            <a:spAutoFit/>
          </a:bodyPr>
          <a:lstStyle/>
          <a:p>
            <a:pPr algn="just">
              <a:lnSpc>
                <a:spcPts val="1900"/>
              </a:lnSpc>
            </a:pPr>
            <a:r>
              <a:rPr lang="zh-TW" altLang="en-US" sz="1200" dirty="0" smtClean="0">
                <a:solidFill>
                  <a:schemeClr val="tx2">
                    <a:lumMod val="75000"/>
                  </a:schemeClr>
                </a:solidFill>
                <a:latin typeface="+mn-ea"/>
              </a:rPr>
              <a:t>在愛荷華州立大學</a:t>
            </a:r>
            <a:r>
              <a:rPr lang="en-US" altLang="zh-TW" sz="1200" dirty="0">
                <a:solidFill>
                  <a:schemeClr val="tx2">
                    <a:lumMod val="75000"/>
                  </a:schemeClr>
                </a:solidFill>
                <a:latin typeface="+mn-ea"/>
              </a:rPr>
              <a:t>(the Iowa State </a:t>
            </a:r>
            <a:r>
              <a:rPr lang="en-US" altLang="zh-TW" sz="1200" dirty="0" smtClean="0">
                <a:solidFill>
                  <a:schemeClr val="tx2">
                    <a:lumMod val="75000"/>
                  </a:schemeClr>
                </a:solidFill>
                <a:latin typeface="+mn-ea"/>
              </a:rPr>
              <a:t>University)</a:t>
            </a:r>
            <a:r>
              <a:rPr lang="zh-TW" altLang="en-US" sz="1200" dirty="0" smtClean="0">
                <a:solidFill>
                  <a:schemeClr val="tx2">
                    <a:lumMod val="75000"/>
                  </a:schemeClr>
                </a:solidFill>
                <a:latin typeface="+mn-ea"/>
              </a:rPr>
              <a:t>內建造一個傳統的</a:t>
            </a:r>
            <a:r>
              <a:rPr lang="zh-TW" altLang="en-US" sz="1200" u="sng" dirty="0" smtClean="0">
                <a:solidFill>
                  <a:schemeClr val="tx2">
                    <a:lumMod val="75000"/>
                  </a:schemeClr>
                </a:solidFill>
                <a:latin typeface="+mn-ea"/>
              </a:rPr>
              <a:t>焊接設施</a:t>
            </a:r>
            <a:endParaRPr lang="en-US" altLang="zh-TW" sz="1200" u="sng"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一個</a:t>
            </a:r>
            <a:r>
              <a:rPr lang="en-US" altLang="zh-TW" sz="1200" dirty="0" smtClean="0">
                <a:solidFill>
                  <a:schemeClr val="tx2">
                    <a:lumMod val="75000"/>
                  </a:schemeClr>
                </a:solidFill>
                <a:latin typeface="+mn-ea"/>
              </a:rPr>
              <a:t>740</a:t>
            </a:r>
            <a:r>
              <a:rPr lang="zh-TW" altLang="en-US" sz="1200" dirty="0" smtClean="0">
                <a:solidFill>
                  <a:schemeClr val="tx2">
                    <a:lumMod val="75000"/>
                  </a:schemeClr>
                </a:solidFill>
                <a:latin typeface="+mn-ea"/>
              </a:rPr>
              <a:t>平方英尺的房間內有六個焊接室</a:t>
            </a:r>
            <a:endParaRPr lang="en-US" altLang="zh-TW" sz="1200" dirty="0" smtClean="0">
              <a:solidFill>
                <a:schemeClr val="tx2">
                  <a:lumMod val="75000"/>
                </a:schemeClr>
              </a:solidFill>
              <a:latin typeface="+mn-ea"/>
            </a:endParaRPr>
          </a:p>
          <a:p>
            <a:pPr algn="just">
              <a:lnSpc>
                <a:spcPts val="1900"/>
              </a:lnSpc>
            </a:pPr>
            <a:r>
              <a:rPr lang="zh-TW" altLang="en-US" sz="1200" dirty="0">
                <a:solidFill>
                  <a:schemeClr val="tx2">
                    <a:lumMod val="75000"/>
                  </a:schemeClr>
                </a:solidFill>
                <a:latin typeface="+mn-ea"/>
              </a:rPr>
              <a:t>每個焊接室皆配備以下設備</a:t>
            </a:r>
            <a:r>
              <a:rPr lang="zh-TW" altLang="en-US" sz="1200" dirty="0" smtClean="0">
                <a:solidFill>
                  <a:schemeClr val="tx2">
                    <a:lumMod val="75000"/>
                  </a:schemeClr>
                </a:solidFill>
                <a:latin typeface="+mn-ea"/>
              </a:rPr>
              <a:t>：</a:t>
            </a:r>
            <a:r>
              <a:rPr lang="zh-TW" altLang="en-US" sz="1200" dirty="0">
                <a:solidFill>
                  <a:schemeClr val="tx2">
                    <a:lumMod val="75000"/>
                  </a:schemeClr>
                </a:solidFill>
                <a:latin typeface="+mn-ea"/>
              </a:rPr>
              <a:t>安裝焊條金屬弧</a:t>
            </a:r>
            <a:r>
              <a:rPr lang="zh-TW" altLang="en-US" sz="1200" dirty="0" smtClean="0">
                <a:solidFill>
                  <a:schemeClr val="tx2">
                    <a:lumMod val="75000"/>
                  </a:schemeClr>
                </a:solidFill>
                <a:latin typeface="+mn-ea"/>
              </a:rPr>
              <a:t>焊（</a:t>
            </a:r>
            <a:r>
              <a:rPr lang="en-US" altLang="zh-TW" sz="1200" dirty="0" smtClean="0">
                <a:solidFill>
                  <a:schemeClr val="tx2">
                    <a:lumMod val="75000"/>
                  </a:schemeClr>
                </a:solidFill>
                <a:latin typeface="+mn-ea"/>
              </a:rPr>
              <a:t>stick </a:t>
            </a:r>
            <a:r>
              <a:rPr lang="en-US" altLang="zh-TW" sz="1200" dirty="0">
                <a:solidFill>
                  <a:schemeClr val="tx2">
                    <a:lumMod val="75000"/>
                  </a:schemeClr>
                </a:solidFill>
                <a:latin typeface="+mn-ea"/>
              </a:rPr>
              <a:t>metal arc welding , SMAW</a:t>
            </a:r>
            <a:r>
              <a:rPr lang="zh-TW" altLang="en-US" sz="1200" dirty="0" smtClean="0">
                <a:solidFill>
                  <a:schemeClr val="tx2">
                    <a:lumMod val="75000"/>
                  </a:schemeClr>
                </a:solidFill>
                <a:latin typeface="+mn-ea"/>
              </a:rPr>
              <a:t>）的新型</a:t>
            </a:r>
            <a:r>
              <a:rPr lang="zh-TW" altLang="en-US" sz="1200" dirty="0">
                <a:solidFill>
                  <a:schemeClr val="tx2">
                    <a:lumMod val="75000"/>
                  </a:schemeClr>
                </a:solidFill>
                <a:latin typeface="+mn-ea"/>
              </a:rPr>
              <a:t>林肯電力</a:t>
            </a:r>
            <a:r>
              <a:rPr lang="en-US" altLang="zh-TW" sz="1200" dirty="0">
                <a:solidFill>
                  <a:schemeClr val="tx2">
                    <a:lumMod val="75000"/>
                  </a:schemeClr>
                </a:solidFill>
                <a:latin typeface="+mn-ea"/>
              </a:rPr>
              <a:t>MIG 350MP</a:t>
            </a:r>
            <a:r>
              <a:rPr lang="zh-TW" altLang="en-US" sz="1200" dirty="0">
                <a:solidFill>
                  <a:schemeClr val="tx2">
                    <a:lumMod val="75000"/>
                  </a:schemeClr>
                </a:solidFill>
                <a:latin typeface="+mn-ea"/>
              </a:rPr>
              <a:t>焊</a:t>
            </a:r>
            <a:r>
              <a:rPr lang="zh-TW" altLang="en-US" sz="1200" dirty="0" smtClean="0">
                <a:solidFill>
                  <a:schemeClr val="tx2">
                    <a:lumMod val="75000"/>
                  </a:schemeClr>
                </a:solidFill>
                <a:latin typeface="+mn-ea"/>
              </a:rPr>
              <a:t>機</a:t>
            </a:r>
            <a:r>
              <a:rPr lang="en-US" altLang="zh-TW" sz="1200" dirty="0" smtClean="0">
                <a:solidFill>
                  <a:schemeClr val="tx2">
                    <a:lumMod val="75000"/>
                  </a:schemeClr>
                </a:solidFill>
                <a:latin typeface="+mn-ea"/>
              </a:rPr>
              <a:t>(</a:t>
            </a:r>
            <a:r>
              <a:rPr lang="en-US" altLang="zh-TW" sz="1200" dirty="0">
                <a:solidFill>
                  <a:schemeClr val="tx2">
                    <a:lumMod val="75000"/>
                  </a:schemeClr>
                </a:solidFill>
                <a:latin typeface="+mn-ea"/>
              </a:rPr>
              <a:t>Lincoln Electric Power MIG 350MP </a:t>
            </a:r>
            <a:r>
              <a:rPr lang="en-US" altLang="zh-TW" sz="1200" dirty="0" err="1" smtClean="0">
                <a:solidFill>
                  <a:schemeClr val="tx2">
                    <a:lumMod val="75000"/>
                  </a:schemeClr>
                </a:solidFill>
                <a:latin typeface="+mn-ea"/>
              </a:rPr>
              <a:t>welde</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 、兩</a:t>
            </a:r>
            <a:r>
              <a:rPr lang="zh-TW" altLang="en-US" sz="1200" dirty="0">
                <a:solidFill>
                  <a:schemeClr val="tx2">
                    <a:lumMod val="75000"/>
                  </a:schemeClr>
                </a:solidFill>
                <a:latin typeface="+mn-ea"/>
              </a:rPr>
              <a:t>個自動調節焊接</a:t>
            </a:r>
            <a:r>
              <a:rPr lang="zh-TW" altLang="en-US" sz="1200" dirty="0" smtClean="0">
                <a:solidFill>
                  <a:schemeClr val="tx2">
                    <a:lumMod val="75000"/>
                  </a:schemeClr>
                </a:solidFill>
                <a:latin typeface="+mn-ea"/>
              </a:rPr>
              <a:t>頭盔</a:t>
            </a:r>
            <a:r>
              <a:rPr lang="en-US" altLang="zh-TW" sz="1200" dirty="0" smtClean="0">
                <a:solidFill>
                  <a:schemeClr val="tx2">
                    <a:lumMod val="75000"/>
                  </a:schemeClr>
                </a:solidFill>
                <a:latin typeface="+mn-ea"/>
              </a:rPr>
              <a:t>(</a:t>
            </a:r>
            <a:r>
              <a:rPr lang="en-US" altLang="zh-TW" sz="1200" dirty="0">
                <a:solidFill>
                  <a:schemeClr val="tx2">
                    <a:lumMod val="75000"/>
                  </a:schemeClr>
                </a:solidFill>
                <a:latin typeface="+mn-ea"/>
              </a:rPr>
              <a:t>auto-adjusting welding helmets </a:t>
            </a:r>
            <a:r>
              <a:rPr lang="en-US" altLang="zh-TW" sz="1200" dirty="0" smtClean="0">
                <a:solidFill>
                  <a:schemeClr val="tx2">
                    <a:lumMod val="75000"/>
                  </a:schemeClr>
                </a:solidFill>
                <a:latin typeface="+mn-ea"/>
              </a:rPr>
              <a:t>)</a:t>
            </a:r>
            <a:r>
              <a:rPr lang="zh-TW" altLang="en-US" sz="1200" dirty="0">
                <a:solidFill>
                  <a:schemeClr val="tx2">
                    <a:lumMod val="75000"/>
                  </a:schemeClr>
                </a:solidFill>
                <a:latin typeface="+mn-ea"/>
              </a:rPr>
              <a:t>、</a:t>
            </a:r>
            <a:r>
              <a:rPr lang="zh-TW" altLang="en-US" sz="1200" dirty="0" smtClean="0">
                <a:solidFill>
                  <a:schemeClr val="tx2">
                    <a:lumMod val="75000"/>
                  </a:schemeClr>
                </a:solidFill>
                <a:latin typeface="+mn-ea"/>
              </a:rPr>
              <a:t>焊接</a:t>
            </a:r>
            <a:r>
              <a:rPr lang="zh-TW" altLang="en-US" sz="1200" dirty="0">
                <a:solidFill>
                  <a:schemeClr val="tx2">
                    <a:lumMod val="75000"/>
                  </a:schemeClr>
                </a:solidFill>
                <a:latin typeface="+mn-ea"/>
              </a:rPr>
              <a:t>夾</a:t>
            </a:r>
            <a:r>
              <a:rPr lang="zh-TW" altLang="en-US" sz="1200" dirty="0" smtClean="0">
                <a:solidFill>
                  <a:schemeClr val="tx2">
                    <a:lumMod val="75000"/>
                  </a:schemeClr>
                </a:solidFill>
                <a:latin typeface="+mn-ea"/>
              </a:rPr>
              <a:t>套</a:t>
            </a:r>
            <a:r>
              <a:rPr lang="en-US" altLang="zh-TW" sz="1200" dirty="0" smtClean="0">
                <a:solidFill>
                  <a:schemeClr val="tx2">
                    <a:lumMod val="75000"/>
                  </a:schemeClr>
                </a:solidFill>
                <a:latin typeface="+mn-ea"/>
              </a:rPr>
              <a:t>(jackets)</a:t>
            </a:r>
            <a:r>
              <a:rPr lang="zh-TW" altLang="en-US" sz="1200" dirty="0" smtClean="0">
                <a:solidFill>
                  <a:schemeClr val="tx2">
                    <a:lumMod val="75000"/>
                  </a:schemeClr>
                </a:solidFill>
                <a:latin typeface="+mn-ea"/>
              </a:rPr>
              <a:t>和手套、電動</a:t>
            </a:r>
            <a:r>
              <a:rPr lang="zh-TW" altLang="en-US" sz="1200" dirty="0">
                <a:solidFill>
                  <a:schemeClr val="tx2">
                    <a:lumMod val="75000"/>
                  </a:schemeClr>
                </a:solidFill>
                <a:latin typeface="+mn-ea"/>
              </a:rPr>
              <a:t>研磨機，礦渣</a:t>
            </a:r>
            <a:r>
              <a:rPr lang="zh-TW" altLang="en-US" sz="1200" dirty="0" smtClean="0">
                <a:solidFill>
                  <a:schemeClr val="tx2">
                    <a:lumMod val="75000"/>
                  </a:schemeClr>
                </a:solidFill>
                <a:latin typeface="+mn-ea"/>
              </a:rPr>
              <a:t>錘</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slag hammer)</a:t>
            </a:r>
            <a:r>
              <a:rPr lang="zh-TW" altLang="en-US" sz="1200" dirty="0" smtClean="0">
                <a:solidFill>
                  <a:schemeClr val="tx2">
                    <a:lumMod val="75000"/>
                  </a:schemeClr>
                </a:solidFill>
                <a:latin typeface="+mn-ea"/>
              </a:rPr>
              <a:t>，</a:t>
            </a:r>
            <a:r>
              <a:rPr lang="zh-TW" altLang="en-US" sz="1200" dirty="0">
                <a:solidFill>
                  <a:schemeClr val="tx2">
                    <a:lumMod val="75000"/>
                  </a:schemeClr>
                </a:solidFill>
                <a:latin typeface="+mn-ea"/>
              </a:rPr>
              <a:t>鋼絲刷，焊接台， 淬火鏟</a:t>
            </a:r>
            <a:r>
              <a:rPr lang="zh-TW" altLang="en-US" sz="1200" dirty="0" smtClean="0">
                <a:solidFill>
                  <a:schemeClr val="tx2">
                    <a:lumMod val="75000"/>
                  </a:schemeClr>
                </a:solidFill>
                <a:latin typeface="+mn-ea"/>
              </a:rPr>
              <a:t>斗</a:t>
            </a:r>
            <a:r>
              <a:rPr lang="en-US" altLang="zh-TW" sz="1200" dirty="0" smtClean="0">
                <a:solidFill>
                  <a:schemeClr val="tx2">
                    <a:lumMod val="75000"/>
                  </a:schemeClr>
                </a:solidFill>
                <a:latin typeface="+mn-ea"/>
              </a:rPr>
              <a:t>(</a:t>
            </a:r>
            <a:r>
              <a:rPr lang="en-US" altLang="zh-TW" sz="1200" dirty="0">
                <a:solidFill>
                  <a:schemeClr val="tx2">
                    <a:lumMod val="75000"/>
                  </a:schemeClr>
                </a:solidFill>
                <a:latin typeface="+mn-ea"/>
              </a:rPr>
              <a:t>quenching </a:t>
            </a:r>
            <a:r>
              <a:rPr lang="en-US" altLang="zh-TW" sz="1200" dirty="0" smtClean="0">
                <a:solidFill>
                  <a:schemeClr val="tx2">
                    <a:lumMod val="75000"/>
                  </a:schemeClr>
                </a:solidFill>
                <a:latin typeface="+mn-ea"/>
              </a:rPr>
              <a:t>buckets)</a:t>
            </a:r>
            <a:r>
              <a:rPr lang="zh-TW" altLang="en-US" sz="1200" dirty="0" smtClean="0">
                <a:solidFill>
                  <a:schemeClr val="tx2">
                    <a:lumMod val="75000"/>
                  </a:schemeClr>
                </a:solidFill>
                <a:latin typeface="+mn-ea"/>
              </a:rPr>
              <a:t>等</a:t>
            </a:r>
            <a:r>
              <a:rPr lang="zh-TW" altLang="en-US" sz="1200" dirty="0">
                <a:solidFill>
                  <a:schemeClr val="tx2">
                    <a:lumMod val="75000"/>
                  </a:schemeClr>
                </a:solidFill>
                <a:latin typeface="+mn-ea"/>
              </a:rPr>
              <a:t>各種焊接設備</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其中焊接所需要的消耗品、焊接板與電極</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electrodes)</a:t>
            </a:r>
            <a:r>
              <a:rPr lang="zh-TW" altLang="en-US" sz="1200" dirty="0" smtClean="0">
                <a:solidFill>
                  <a:schemeClr val="tx2">
                    <a:lumMod val="75000"/>
                  </a:schemeClr>
                </a:solidFill>
                <a:latin typeface="+mn-ea"/>
              </a:rPr>
              <a:t>都可供應給受測者使用</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整個實驗提供</a:t>
            </a:r>
            <a:r>
              <a:rPr lang="en-US" altLang="zh-TW" sz="1200" dirty="0" smtClean="0">
                <a:solidFill>
                  <a:schemeClr val="tx2">
                    <a:lumMod val="75000"/>
                  </a:schemeClr>
                </a:solidFill>
                <a:latin typeface="+mn-ea"/>
              </a:rPr>
              <a:t>1200</a:t>
            </a:r>
            <a:r>
              <a:rPr lang="zh-TW" altLang="en-US" sz="1200" dirty="0" smtClean="0">
                <a:solidFill>
                  <a:schemeClr val="tx2">
                    <a:lumMod val="75000"/>
                  </a:schemeClr>
                </a:solidFill>
                <a:latin typeface="+mn-ea"/>
              </a:rPr>
              <a:t>個焊接板、</a:t>
            </a:r>
            <a:r>
              <a:rPr lang="en-US" altLang="zh-TW" sz="1200" dirty="0" smtClean="0">
                <a:solidFill>
                  <a:schemeClr val="tx2">
                    <a:lumMod val="75000"/>
                  </a:schemeClr>
                </a:solidFill>
                <a:latin typeface="+mn-ea"/>
              </a:rPr>
              <a:t>500</a:t>
            </a:r>
            <a:r>
              <a:rPr lang="zh-TW" altLang="en-US" sz="1200" dirty="0" smtClean="0">
                <a:solidFill>
                  <a:schemeClr val="tx2">
                    <a:lumMod val="75000"/>
                  </a:schemeClr>
                </a:solidFill>
                <a:latin typeface="+mn-ea"/>
              </a:rPr>
              <a:t>個平面槽板</a:t>
            </a:r>
            <a:r>
              <a:rPr lang="en-US" altLang="zh-TW" sz="1200" dirty="0" smtClean="0">
                <a:solidFill>
                  <a:schemeClr val="tx2">
                    <a:lumMod val="75000"/>
                  </a:schemeClr>
                </a:solidFill>
                <a:latin typeface="+mn-ea"/>
              </a:rPr>
              <a:t>(flat </a:t>
            </a:r>
            <a:r>
              <a:rPr lang="en-US" altLang="zh-TW" sz="1200" dirty="0">
                <a:solidFill>
                  <a:schemeClr val="tx2">
                    <a:lumMod val="75000"/>
                  </a:schemeClr>
                </a:solidFill>
                <a:latin typeface="+mn-ea"/>
              </a:rPr>
              <a:t>stock </a:t>
            </a:r>
            <a:r>
              <a:rPr lang="en-US" altLang="zh-TW" sz="1200" dirty="0" smtClean="0">
                <a:solidFill>
                  <a:schemeClr val="tx2">
                    <a:lumMod val="75000"/>
                  </a:schemeClr>
                </a:solidFill>
                <a:latin typeface="+mn-ea"/>
              </a:rPr>
              <a:t>plates)</a:t>
            </a:r>
            <a:r>
              <a:rPr lang="zh-TW" altLang="en-US" sz="1200" dirty="0" smtClean="0">
                <a:solidFill>
                  <a:schemeClr val="tx2">
                    <a:lumMod val="75000"/>
                  </a:schemeClr>
                </a:solidFill>
                <a:latin typeface="+mn-ea"/>
              </a:rPr>
              <a:t>和</a:t>
            </a:r>
            <a:r>
              <a:rPr lang="en-US" altLang="zh-TW" sz="1200" dirty="0" smtClean="0">
                <a:solidFill>
                  <a:schemeClr val="tx2">
                    <a:lumMod val="75000"/>
                  </a:schemeClr>
                </a:solidFill>
                <a:latin typeface="+mn-ea"/>
              </a:rPr>
              <a:t>8000</a:t>
            </a:r>
            <a:r>
              <a:rPr lang="zh-TW" altLang="en-US" sz="1200" dirty="0" smtClean="0">
                <a:solidFill>
                  <a:schemeClr val="tx2">
                    <a:lumMod val="75000"/>
                  </a:schemeClr>
                </a:solidFill>
                <a:latin typeface="+mn-ea"/>
              </a:rPr>
              <a:t>個</a:t>
            </a:r>
            <a:r>
              <a:rPr lang="en-US" altLang="zh-TW" sz="1200" dirty="0" smtClean="0">
                <a:solidFill>
                  <a:schemeClr val="tx2">
                    <a:lumMod val="75000"/>
                  </a:schemeClr>
                </a:solidFill>
                <a:latin typeface="+mn-ea"/>
              </a:rPr>
              <a:t>70118</a:t>
            </a:r>
            <a:r>
              <a:rPr lang="zh-TW" altLang="en-US" sz="1200" dirty="0" smtClean="0">
                <a:solidFill>
                  <a:schemeClr val="tx2">
                    <a:lumMod val="75000"/>
                  </a:schemeClr>
                </a:solidFill>
                <a:latin typeface="+mn-ea"/>
              </a:rPr>
              <a:t>電極</a:t>
            </a:r>
            <a:endParaRPr lang="en-US" altLang="zh-TW" sz="1200" dirty="0" smtClean="0">
              <a:solidFill>
                <a:schemeClr val="tx2">
                  <a:lumMod val="75000"/>
                </a:schemeClr>
              </a:solidFill>
              <a:latin typeface="+mn-ea"/>
            </a:endParaRPr>
          </a:p>
          <a:p>
            <a:pPr algn="just">
              <a:lnSpc>
                <a:spcPts val="1900"/>
              </a:lnSpc>
            </a:pPr>
            <a:endParaRPr lang="en-US" altLang="zh-TW" sz="1200" dirty="0">
              <a:solidFill>
                <a:schemeClr val="tx2">
                  <a:lumMod val="75000"/>
                </a:schemeClr>
              </a:solidFill>
              <a:latin typeface="+mn-ea"/>
            </a:endParaRPr>
          </a:p>
          <a:p>
            <a:pPr algn="just">
              <a:lnSpc>
                <a:spcPts val="1900"/>
              </a:lnSpc>
            </a:pPr>
            <a:r>
              <a:rPr lang="en-US" altLang="zh-TW" sz="1200" u="sng" dirty="0" smtClean="0">
                <a:solidFill>
                  <a:schemeClr val="tx2">
                    <a:lumMod val="75000"/>
                  </a:schemeClr>
                </a:solidFill>
                <a:latin typeface="+mn-ea"/>
              </a:rPr>
              <a:t>VR</a:t>
            </a:r>
            <a:r>
              <a:rPr lang="zh-TW" altLang="en-US" sz="1200" u="sng" dirty="0" smtClean="0">
                <a:solidFill>
                  <a:schemeClr val="tx2">
                    <a:lumMod val="75000"/>
                  </a:schemeClr>
                </a:solidFill>
                <a:latin typeface="+mn-ea"/>
              </a:rPr>
              <a:t>焊接訓練設施</a:t>
            </a:r>
            <a:r>
              <a:rPr lang="zh-TW" altLang="en-US" sz="1200" dirty="0" smtClean="0">
                <a:solidFill>
                  <a:schemeClr val="tx2">
                    <a:lumMod val="75000"/>
                  </a:schemeClr>
                </a:solidFill>
                <a:latin typeface="+mn-ea"/>
              </a:rPr>
              <a:t>建立在傳統焊接設施的下一層</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一個</a:t>
            </a:r>
            <a:r>
              <a:rPr lang="en-US" altLang="zh-TW" sz="1200" dirty="0" smtClean="0">
                <a:solidFill>
                  <a:schemeClr val="tx2">
                    <a:lumMod val="75000"/>
                  </a:schemeClr>
                </a:solidFill>
                <a:latin typeface="+mn-ea"/>
              </a:rPr>
              <a:t>500</a:t>
            </a:r>
            <a:r>
              <a:rPr lang="zh-TW" altLang="en-US" sz="1200" dirty="0" smtClean="0">
                <a:solidFill>
                  <a:schemeClr val="tx2">
                    <a:lumMod val="75000"/>
                  </a:schemeClr>
                </a:solidFill>
                <a:latin typeface="+mn-ea"/>
              </a:rPr>
              <a:t>平方英尺的房間內有與傳統焊接設施相同尺寸的焊接室</a:t>
            </a:r>
            <a:endParaRPr lang="en-US" altLang="zh-TW" sz="1200" dirty="0" smtClean="0">
              <a:solidFill>
                <a:schemeClr val="tx2">
                  <a:lumMod val="75000"/>
                </a:schemeClr>
              </a:solidFill>
              <a:latin typeface="+mn-ea"/>
            </a:endParaRPr>
          </a:p>
          <a:p>
            <a:pPr algn="just">
              <a:lnSpc>
                <a:spcPts val="1900"/>
              </a:lnSpc>
            </a:pPr>
            <a:r>
              <a:rPr lang="zh-TW" altLang="en-US" sz="1200" dirty="0">
                <a:solidFill>
                  <a:schemeClr val="tx2">
                    <a:lumMod val="75000"/>
                  </a:schemeClr>
                </a:solidFill>
                <a:latin typeface="+mn-ea"/>
              </a:rPr>
              <a:t>每</a:t>
            </a:r>
            <a:r>
              <a:rPr lang="zh-TW" altLang="en-US" sz="1200" dirty="0" smtClean="0">
                <a:solidFill>
                  <a:schemeClr val="tx2">
                    <a:lumMod val="75000"/>
                  </a:schemeClr>
                </a:solidFill>
                <a:latin typeface="+mn-ea"/>
              </a:rPr>
              <a:t>個焊接室都包含一個新的</a:t>
            </a:r>
            <a:r>
              <a:rPr lang="en-US" altLang="zh-TW" sz="1200" dirty="0">
                <a:solidFill>
                  <a:schemeClr val="tx2">
                    <a:lumMod val="75000"/>
                  </a:schemeClr>
                </a:solidFill>
                <a:latin typeface="+mn-ea"/>
              </a:rPr>
              <a:t>VRTEX 360 </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焊接訓練器，配備有</a:t>
            </a:r>
            <a:r>
              <a:rPr lang="en-US" altLang="zh-TW" sz="1200" dirty="0" smtClean="0">
                <a:solidFill>
                  <a:schemeClr val="tx2">
                    <a:lumMod val="75000"/>
                  </a:schemeClr>
                </a:solidFill>
                <a:latin typeface="+mn-ea"/>
              </a:rPr>
              <a:t>SMAW</a:t>
            </a:r>
            <a:r>
              <a:rPr lang="zh-TW" altLang="en-US" sz="1200" dirty="0" smtClean="0">
                <a:solidFill>
                  <a:schemeClr val="tx2">
                    <a:lumMod val="75000"/>
                  </a:schemeClr>
                </a:solidFill>
                <a:latin typeface="+mn-ea"/>
              </a:rPr>
              <a:t>與焊接夾套和手套</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選擇</a:t>
            </a:r>
            <a:r>
              <a:rPr lang="en-US" altLang="zh-TW" sz="1200" dirty="0">
                <a:solidFill>
                  <a:schemeClr val="tx2">
                    <a:lumMod val="75000"/>
                  </a:schemeClr>
                </a:solidFill>
                <a:latin typeface="+mn-ea"/>
              </a:rPr>
              <a:t>VRTEX 360 </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訓練器的原因是他是目前</a:t>
            </a:r>
            <a:r>
              <a:rPr lang="en-US" altLang="zh-TW" sz="1200" dirty="0" smtClean="0">
                <a:solidFill>
                  <a:schemeClr val="tx2">
                    <a:lumMod val="75000"/>
                  </a:schemeClr>
                </a:solidFill>
                <a:latin typeface="+mn-ea"/>
              </a:rPr>
              <a:t>(2011</a:t>
            </a:r>
            <a:r>
              <a:rPr lang="zh-TW" altLang="en-US" sz="1200" dirty="0" smtClean="0">
                <a:solidFill>
                  <a:schemeClr val="tx2">
                    <a:lumMod val="75000"/>
                  </a:schemeClr>
                </a:solidFill>
                <a:latin typeface="+mn-ea"/>
              </a:rPr>
              <a:t>年</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擬真程度最高的</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模擬器，並允許受測者在焊接時完全沉浸在</a:t>
            </a:r>
            <a:r>
              <a:rPr lang="en-US" altLang="zh-TW" sz="1200" dirty="0" smtClean="0">
                <a:solidFill>
                  <a:schemeClr val="tx2">
                    <a:lumMod val="75000"/>
                  </a:schemeClr>
                </a:solidFill>
                <a:latin typeface="+mn-ea"/>
              </a:rPr>
              <a:t>3D</a:t>
            </a:r>
            <a:r>
              <a:rPr lang="zh-TW" altLang="en-US" sz="1200" dirty="0" smtClean="0">
                <a:solidFill>
                  <a:schemeClr val="tx2">
                    <a:lumMod val="75000"/>
                  </a:schemeClr>
                </a:solidFill>
                <a:latin typeface="+mn-ea"/>
              </a:rPr>
              <a:t> </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環境中。</a:t>
            </a:r>
            <a:endParaRPr lang="en-US" altLang="zh-TW" sz="1200" dirty="0" smtClean="0">
              <a:solidFill>
                <a:schemeClr val="tx2">
                  <a:lumMod val="75000"/>
                </a:schemeClr>
              </a:solidFill>
              <a:latin typeface="+mn-ea"/>
            </a:endParaRPr>
          </a:p>
          <a:p>
            <a:pPr algn="just">
              <a:lnSpc>
                <a:spcPts val="1900"/>
              </a:lnSpc>
            </a:pPr>
            <a:r>
              <a:rPr lang="en-US" altLang="zh-TW" sz="1200" dirty="0">
                <a:solidFill>
                  <a:schemeClr val="tx2">
                    <a:lumMod val="75000"/>
                  </a:schemeClr>
                </a:solidFill>
                <a:latin typeface="+mn-ea"/>
              </a:rPr>
              <a:t>VRTEX 360 </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頭盔有立體聲音響、立體視覺影像顯示護目鏡</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解析度</a:t>
            </a:r>
            <a:r>
              <a:rPr lang="en-US" altLang="zh-TW" sz="1200" dirty="0" smtClean="0">
                <a:solidFill>
                  <a:schemeClr val="tx2">
                    <a:lumMod val="75000"/>
                  </a:schemeClr>
                </a:solidFill>
                <a:latin typeface="+mn-ea"/>
              </a:rPr>
              <a:t>800x600</a:t>
            </a:r>
            <a:r>
              <a:rPr lang="zh-TW" altLang="en-US" sz="1200" dirty="0" smtClean="0">
                <a:solidFill>
                  <a:schemeClr val="tx2">
                    <a:lumMod val="75000"/>
                  </a:schemeClr>
                </a:solidFill>
                <a:latin typeface="+mn-ea"/>
              </a:rPr>
              <a:t>，色彩深度</a:t>
            </a:r>
            <a:r>
              <a:rPr lang="en-US" altLang="zh-TW" sz="1200" dirty="0" smtClean="0">
                <a:solidFill>
                  <a:schemeClr val="tx2">
                    <a:lumMod val="75000"/>
                  </a:schemeClr>
                </a:solidFill>
                <a:latin typeface="+mn-ea"/>
              </a:rPr>
              <a:t>24bit</a:t>
            </a:r>
            <a:r>
              <a:rPr lang="zh-TW" altLang="en-US" sz="1200" dirty="0" smtClean="0">
                <a:solidFill>
                  <a:schemeClr val="tx2">
                    <a:lumMod val="75000"/>
                  </a:schemeClr>
                </a:solidFill>
                <a:latin typeface="+mn-ea"/>
              </a:rPr>
              <a:t>，高對比</a:t>
            </a:r>
            <a:r>
              <a:rPr lang="en-US" altLang="zh-TW" sz="1200" dirty="0" smtClean="0">
                <a:solidFill>
                  <a:schemeClr val="tx2">
                    <a:lumMod val="75000"/>
                  </a:schemeClr>
                </a:solidFill>
                <a:latin typeface="+mn-ea"/>
              </a:rPr>
              <a:t>200:1)</a:t>
            </a:r>
            <a:r>
              <a:rPr lang="zh-TW" altLang="en-US" sz="1200" dirty="0" smtClean="0">
                <a:solidFill>
                  <a:schemeClr val="tx2">
                    <a:lumMod val="75000"/>
                  </a:schemeClr>
                </a:solidFill>
                <a:latin typeface="+mn-ea"/>
              </a:rPr>
              <a:t>，提供</a:t>
            </a:r>
            <a:r>
              <a:rPr lang="en-US" altLang="zh-TW" sz="1200" dirty="0">
                <a:solidFill>
                  <a:schemeClr val="tx2">
                    <a:lumMod val="75000"/>
                  </a:schemeClr>
                </a:solidFill>
                <a:latin typeface="+mn-ea"/>
              </a:rPr>
              <a:t>4 0</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對角線視野，能顯示非常逼真的圖像</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儘管</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訓練系統無法提供焊接</a:t>
            </a:r>
            <a:r>
              <a:rPr lang="zh-TW" altLang="en-US" sz="1200" dirty="0">
                <a:solidFill>
                  <a:schemeClr val="tx2">
                    <a:lumMod val="75000"/>
                  </a:schemeClr>
                </a:solidFill>
                <a:latin typeface="+mn-ea"/>
              </a:rPr>
              <a:t>時</a:t>
            </a:r>
            <a:r>
              <a:rPr lang="zh-TW" altLang="en-US" sz="1200" dirty="0" smtClean="0">
                <a:solidFill>
                  <a:schemeClr val="tx2">
                    <a:lumMod val="75000"/>
                  </a:schemeClr>
                </a:solidFill>
                <a:latin typeface="+mn-ea"/>
              </a:rPr>
              <a:t>產生的熱能與摩擦力，但受測者能以與真實焊接相同的方式操作焊接工具</a:t>
            </a:r>
            <a:endParaRPr lang="en-US" altLang="zh-TW" sz="1200" dirty="0" smtClean="0">
              <a:solidFill>
                <a:schemeClr val="tx2">
                  <a:lumMod val="75000"/>
                </a:schemeClr>
              </a:solidFill>
              <a:latin typeface="+mn-ea"/>
            </a:endParaRPr>
          </a:p>
          <a:p>
            <a:pPr algn="just">
              <a:lnSpc>
                <a:spcPts val="1900"/>
              </a:lnSpc>
            </a:pP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訓練系統中所使用的焊接台高度、</a:t>
            </a:r>
            <a:r>
              <a:rPr lang="en-US" altLang="zh-TW" sz="1200" dirty="0" smtClean="0">
                <a:solidFill>
                  <a:schemeClr val="tx2">
                    <a:lumMod val="75000"/>
                  </a:schemeClr>
                </a:solidFill>
                <a:latin typeface="+mn-ea"/>
              </a:rPr>
              <a:t>SMAW</a:t>
            </a:r>
            <a:r>
              <a:rPr lang="zh-TW" altLang="en-US" sz="1200" dirty="0" smtClean="0">
                <a:solidFill>
                  <a:schemeClr val="tx2">
                    <a:lumMod val="75000"/>
                  </a:schemeClr>
                </a:solidFill>
                <a:latin typeface="+mn-ea"/>
              </a:rPr>
              <a:t>尺寸與重量、平面槽板皆與傳統焊接室所使用相同，以維持高度擬真</a:t>
            </a:r>
            <a:endParaRPr lang="en-US" altLang="zh-TW" sz="1200" dirty="0" smtClean="0">
              <a:solidFill>
                <a:schemeClr val="tx2">
                  <a:lumMod val="75000"/>
                </a:schemeClr>
              </a:solidFill>
              <a:latin typeface="+mn-ea"/>
            </a:endParaRPr>
          </a:p>
          <a:p>
            <a:pPr algn="just">
              <a:lnSpc>
                <a:spcPts val="1900"/>
              </a:lnSpc>
            </a:pPr>
            <a:endParaRPr lang="en-US" altLang="zh-TW" sz="1200" dirty="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在實驗中分為兩組，一組接受</a:t>
            </a:r>
            <a:r>
              <a:rPr lang="en-US" altLang="zh-TW" sz="1200" dirty="0" smtClean="0">
                <a:solidFill>
                  <a:schemeClr val="tx2">
                    <a:lumMod val="75000"/>
                  </a:schemeClr>
                </a:solidFill>
                <a:latin typeface="+mn-ea"/>
              </a:rPr>
              <a:t>100%</a:t>
            </a:r>
            <a:r>
              <a:rPr lang="zh-TW" altLang="en-US" sz="1200" dirty="0" smtClean="0">
                <a:solidFill>
                  <a:schemeClr val="tx2">
                    <a:lumMod val="75000"/>
                  </a:schemeClr>
                </a:solidFill>
                <a:latin typeface="+mn-ea"/>
              </a:rPr>
              <a:t>傳統</a:t>
            </a:r>
            <a:r>
              <a:rPr lang="en-US" altLang="zh-TW" sz="1200" dirty="0" smtClean="0">
                <a:solidFill>
                  <a:schemeClr val="tx2">
                    <a:lumMod val="75000"/>
                  </a:schemeClr>
                </a:solidFill>
                <a:latin typeface="+mn-ea"/>
              </a:rPr>
              <a:t>(</a:t>
            </a:r>
            <a:r>
              <a:rPr lang="en-US" altLang="zh-TW" sz="1200" dirty="0" smtClean="0">
                <a:solidFill>
                  <a:schemeClr val="tx2">
                    <a:lumMod val="75000"/>
                  </a:schemeClr>
                </a:solidFill>
                <a:latin typeface="+mn-ea"/>
              </a:rPr>
              <a:t>TW)</a:t>
            </a:r>
            <a:r>
              <a:rPr lang="zh-TW" altLang="en-US" sz="1200" dirty="0">
                <a:solidFill>
                  <a:schemeClr val="tx2">
                    <a:lumMod val="75000"/>
                  </a:schemeClr>
                </a:solidFill>
                <a:latin typeface="+mn-ea"/>
              </a:rPr>
              <a:t>訓練</a:t>
            </a:r>
            <a:r>
              <a:rPr lang="zh-TW" altLang="en-US" sz="1200" dirty="0" smtClean="0">
                <a:solidFill>
                  <a:schemeClr val="tx2">
                    <a:lumMod val="75000"/>
                  </a:schemeClr>
                </a:solidFill>
                <a:latin typeface="+mn-ea"/>
              </a:rPr>
              <a:t>，</a:t>
            </a:r>
            <a:r>
              <a:rPr lang="zh-TW" altLang="en-US" sz="1200" dirty="0" smtClean="0">
                <a:solidFill>
                  <a:schemeClr val="tx2">
                    <a:lumMod val="75000"/>
                  </a:schemeClr>
                </a:solidFill>
                <a:latin typeface="+mn-ea"/>
              </a:rPr>
              <a:t>另一組</a:t>
            </a:r>
            <a:r>
              <a:rPr lang="en-US" altLang="zh-TW" sz="1200" dirty="0" smtClean="0">
                <a:solidFill>
                  <a:schemeClr val="tx2">
                    <a:lumMod val="75000"/>
                  </a:schemeClr>
                </a:solidFill>
                <a:latin typeface="+mn-ea"/>
              </a:rPr>
              <a:t>50%</a:t>
            </a:r>
            <a:r>
              <a:rPr lang="zh-TW" altLang="en-US" sz="1200" dirty="0" smtClean="0">
                <a:solidFill>
                  <a:schemeClr val="tx2">
                    <a:lumMod val="75000"/>
                  </a:schemeClr>
                </a:solidFill>
                <a:latin typeface="+mn-ea"/>
              </a:rPr>
              <a:t>傳統</a:t>
            </a:r>
            <a:r>
              <a:rPr lang="zh-TW" altLang="en-US" sz="1200" dirty="0">
                <a:solidFill>
                  <a:schemeClr val="tx2">
                    <a:lumMod val="75000"/>
                  </a:schemeClr>
                </a:solidFill>
                <a:latin typeface="+mn-ea"/>
              </a:rPr>
              <a:t>訓練</a:t>
            </a:r>
            <a:r>
              <a:rPr lang="en-US" altLang="zh-TW" sz="1200" dirty="0" smtClean="0">
                <a:solidFill>
                  <a:schemeClr val="tx2">
                    <a:lumMod val="75000"/>
                  </a:schemeClr>
                </a:solidFill>
                <a:latin typeface="+mn-ea"/>
              </a:rPr>
              <a:t>50%VR</a:t>
            </a:r>
            <a:r>
              <a:rPr lang="zh-TW" altLang="en-US" sz="1200" dirty="0">
                <a:solidFill>
                  <a:schemeClr val="tx2">
                    <a:lumMod val="75000"/>
                  </a:schemeClr>
                </a:solidFill>
                <a:latin typeface="+mn-ea"/>
              </a:rPr>
              <a:t>訓練</a:t>
            </a:r>
            <a:endParaRPr lang="en-US" altLang="zh-TW" sz="1200" dirty="0" smtClean="0">
              <a:solidFill>
                <a:schemeClr val="tx2">
                  <a:lumMod val="75000"/>
                </a:schemeClr>
              </a:solidFill>
              <a:latin typeface="+mn-ea"/>
            </a:endParaRPr>
          </a:p>
          <a:p>
            <a:pPr algn="just">
              <a:lnSpc>
                <a:spcPts val="1900"/>
              </a:lnSpc>
            </a:pPr>
            <a:r>
              <a:rPr lang="zh-TW" altLang="en-US" sz="1200" dirty="0" smtClean="0">
                <a:solidFill>
                  <a:schemeClr val="tx2">
                    <a:lumMod val="75000"/>
                  </a:schemeClr>
                </a:solidFill>
                <a:latin typeface="+mn-ea"/>
              </a:rPr>
              <a:t>選擇</a:t>
            </a:r>
            <a:r>
              <a:rPr lang="en-US" altLang="zh-TW" sz="1200" dirty="0" smtClean="0">
                <a:solidFill>
                  <a:schemeClr val="tx2">
                    <a:lumMod val="75000"/>
                  </a:schemeClr>
                </a:solidFill>
                <a:latin typeface="+mn-ea"/>
              </a:rPr>
              <a:t>50:50</a:t>
            </a:r>
            <a:r>
              <a:rPr lang="zh-TW" altLang="en-US" sz="1200" dirty="0" smtClean="0">
                <a:solidFill>
                  <a:schemeClr val="tx2">
                    <a:lumMod val="75000"/>
                  </a:schemeClr>
                </a:solidFill>
                <a:latin typeface="+mn-ea"/>
              </a:rPr>
              <a:t>比例的原因是焊接培訓師願意在焊接學校所使用的</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培訓上限</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pic>
        <p:nvPicPr>
          <p:cNvPr id="2" name="圖片 1"/>
          <p:cNvPicPr>
            <a:picLocks noChangeAspect="1"/>
          </p:cNvPicPr>
          <p:nvPr/>
        </p:nvPicPr>
        <p:blipFill>
          <a:blip r:embed="rId3"/>
          <a:stretch>
            <a:fillRect/>
          </a:stretch>
        </p:blipFill>
        <p:spPr>
          <a:xfrm>
            <a:off x="1619672" y="3212976"/>
            <a:ext cx="5328592" cy="2970840"/>
          </a:xfrm>
          <a:prstGeom prst="rect">
            <a:avLst/>
          </a:prstGeom>
        </p:spPr>
      </p:pic>
    </p:spTree>
    <p:extLst>
      <p:ext uri="{BB962C8B-B14F-4D97-AF65-F5344CB8AC3E}">
        <p14:creationId xmlns:p14="http://schemas.microsoft.com/office/powerpoint/2010/main" val="169447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受測者 </a:t>
            </a:r>
            <a:r>
              <a:rPr lang="en-US" sz="1700" b="1" dirty="0" smtClean="0">
                <a:solidFill>
                  <a:schemeClr val="accent1">
                    <a:lumMod val="60000"/>
                    <a:lumOff val="40000"/>
                  </a:schemeClr>
                </a:solidFill>
                <a:latin typeface="+mn-lt"/>
              </a:rPr>
              <a:t>Participants</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73908" y="1900979"/>
            <a:ext cx="8151012" cy="2021510"/>
          </a:xfrm>
          <a:prstGeom prst="rect">
            <a:avLst/>
          </a:prstGeom>
          <a:noFill/>
        </p:spPr>
        <p:txBody>
          <a:bodyPr wrap="square" rIns="144000" bIns="36000" numCol="1" spcCol="360000" rtlCol="0">
            <a:spAutoFit/>
          </a:bodyPr>
          <a:lstStyle/>
          <a:p>
            <a:pPr algn="just">
              <a:lnSpc>
                <a:spcPct val="150000"/>
              </a:lnSpc>
            </a:pPr>
            <a:r>
              <a:rPr lang="zh-TW" altLang="en-US" sz="1200" dirty="0" smtClean="0">
                <a:solidFill>
                  <a:schemeClr val="tx2">
                    <a:lumMod val="75000"/>
                  </a:schemeClr>
                </a:solidFill>
                <a:latin typeface="+mn-ea"/>
              </a:rPr>
              <a:t>總共有</a:t>
            </a:r>
            <a:r>
              <a:rPr lang="en-US" altLang="zh-TW" sz="1200" dirty="0" smtClean="0">
                <a:solidFill>
                  <a:schemeClr val="tx2">
                    <a:lumMod val="75000"/>
                  </a:schemeClr>
                </a:solidFill>
                <a:latin typeface="+mn-ea"/>
              </a:rPr>
              <a:t>22</a:t>
            </a:r>
            <a:r>
              <a:rPr lang="zh-TW" altLang="en-US" sz="1200" dirty="0" smtClean="0">
                <a:solidFill>
                  <a:schemeClr val="tx2">
                    <a:lumMod val="75000"/>
                  </a:schemeClr>
                </a:solidFill>
                <a:latin typeface="+mn-ea"/>
              </a:rPr>
              <a:t>名受測者</a:t>
            </a:r>
            <a:r>
              <a:rPr lang="en-US" altLang="zh-TW" sz="1200" dirty="0" smtClean="0">
                <a:solidFill>
                  <a:schemeClr val="tx2">
                    <a:lumMod val="75000"/>
                  </a:schemeClr>
                </a:solidFill>
                <a:latin typeface="+mn-ea"/>
              </a:rPr>
              <a:t>(21</a:t>
            </a:r>
            <a:r>
              <a:rPr lang="zh-TW" altLang="en-US" sz="1200" dirty="0" smtClean="0">
                <a:solidFill>
                  <a:schemeClr val="tx2">
                    <a:lumMod val="75000"/>
                  </a:schemeClr>
                </a:solidFill>
                <a:latin typeface="+mn-ea"/>
              </a:rPr>
              <a:t>名男性、</a:t>
            </a:r>
            <a:r>
              <a:rPr lang="en-US" altLang="zh-TW" sz="1200" dirty="0" smtClean="0">
                <a:solidFill>
                  <a:schemeClr val="tx2">
                    <a:lumMod val="75000"/>
                  </a:schemeClr>
                </a:solidFill>
                <a:latin typeface="+mn-ea"/>
              </a:rPr>
              <a:t>1</a:t>
            </a:r>
            <a:r>
              <a:rPr lang="zh-TW" altLang="en-US" sz="1200" dirty="0" smtClean="0">
                <a:solidFill>
                  <a:schemeClr val="tx2">
                    <a:lumMod val="75000"/>
                  </a:schemeClr>
                </a:solidFill>
                <a:latin typeface="+mn-ea"/>
              </a:rPr>
              <a:t>名女性</a:t>
            </a:r>
            <a:r>
              <a:rPr lang="en-US" altLang="zh-TW" sz="1200" dirty="0" smtClean="0">
                <a:solidFill>
                  <a:schemeClr val="tx2">
                    <a:lumMod val="75000"/>
                  </a:schemeClr>
                </a:solidFill>
                <a:latin typeface="+mn-ea"/>
              </a:rPr>
              <a:t>)</a:t>
            </a:r>
          </a:p>
          <a:p>
            <a:pPr algn="just">
              <a:lnSpc>
                <a:spcPct val="150000"/>
              </a:lnSpc>
            </a:pPr>
            <a:r>
              <a:rPr lang="zh-TW" altLang="en-US" sz="1200" dirty="0" smtClean="0">
                <a:solidFill>
                  <a:schemeClr val="tx2">
                    <a:lumMod val="75000"/>
                  </a:schemeClr>
                </a:solidFill>
                <a:latin typeface="+mn-ea"/>
              </a:rPr>
              <a:t>在實驗開始前，沒有任何受測者</a:t>
            </a:r>
            <a:r>
              <a:rPr lang="zh-TW" altLang="en-US" sz="1200" dirty="0" smtClean="0">
                <a:solidFill>
                  <a:schemeClr val="tx2">
                    <a:lumMod val="75000"/>
                  </a:schemeClr>
                </a:solidFill>
                <a:latin typeface="+mn-ea"/>
              </a:rPr>
              <a:t>先前</a:t>
            </a:r>
            <a:r>
              <a:rPr lang="zh-TW" altLang="en-US" sz="1200" dirty="0" smtClean="0">
                <a:solidFill>
                  <a:schemeClr val="tx2">
                    <a:lumMod val="75000"/>
                  </a:schemeClr>
                </a:solidFill>
                <a:latin typeface="+mn-ea"/>
              </a:rPr>
              <a:t>沒</a:t>
            </a:r>
            <a:r>
              <a:rPr lang="zh-TW" altLang="en-US" sz="1200" dirty="0">
                <a:solidFill>
                  <a:schemeClr val="tx2">
                    <a:lumMod val="75000"/>
                  </a:schemeClr>
                </a:solidFill>
                <a:latin typeface="+mn-ea"/>
              </a:rPr>
              <a:t>有</a:t>
            </a:r>
            <a:r>
              <a:rPr lang="zh-TW" altLang="en-US" sz="1200" dirty="0" smtClean="0">
                <a:solidFill>
                  <a:schemeClr val="tx2">
                    <a:lumMod val="75000"/>
                  </a:schemeClr>
                </a:solidFill>
                <a:latin typeface="+mn-ea"/>
              </a:rPr>
              <a:t>實際</a:t>
            </a:r>
            <a:r>
              <a:rPr lang="zh-TW" altLang="en-US" sz="1200" dirty="0" smtClean="0">
                <a:solidFill>
                  <a:schemeClr val="tx2">
                    <a:lumMod val="75000"/>
                  </a:schemeClr>
                </a:solidFill>
                <a:latin typeface="+mn-ea"/>
              </a:rPr>
              <a:t>的焊接經驗或</a:t>
            </a:r>
            <a:r>
              <a:rPr lang="en-US" altLang="zh-TW" sz="1200" dirty="0" smtClean="0">
                <a:solidFill>
                  <a:schemeClr val="tx2">
                    <a:lumMod val="75000"/>
                  </a:schemeClr>
                </a:solidFill>
                <a:latin typeface="+mn-ea"/>
              </a:rPr>
              <a:t>SMAW</a:t>
            </a:r>
            <a:r>
              <a:rPr lang="zh-TW" altLang="en-US" sz="1200" dirty="0" smtClean="0">
                <a:solidFill>
                  <a:schemeClr val="tx2">
                    <a:lumMod val="75000"/>
                  </a:schemeClr>
                </a:solidFill>
                <a:latin typeface="+mn-ea"/>
              </a:rPr>
              <a:t>的操作經驗</a:t>
            </a:r>
            <a:endParaRPr lang="en-US" altLang="zh-TW" sz="1200" dirty="0" smtClean="0">
              <a:solidFill>
                <a:schemeClr val="tx2">
                  <a:lumMod val="75000"/>
                </a:schemeClr>
              </a:solidFill>
              <a:latin typeface="+mn-ea"/>
            </a:endParaRPr>
          </a:p>
          <a:p>
            <a:pPr algn="just">
              <a:lnSpc>
                <a:spcPct val="150000"/>
              </a:lnSpc>
            </a:pPr>
            <a:r>
              <a:rPr lang="zh-TW" altLang="en-US" sz="1200" dirty="0" smtClean="0">
                <a:solidFill>
                  <a:schemeClr val="tx2">
                    <a:lumMod val="75000"/>
                  </a:schemeClr>
                </a:solidFill>
                <a:latin typeface="+mn-ea"/>
              </a:rPr>
              <a:t>隨機</a:t>
            </a:r>
            <a:r>
              <a:rPr lang="zh-TW" altLang="en-US" sz="1200" dirty="0" smtClean="0">
                <a:solidFill>
                  <a:schemeClr val="tx2">
                    <a:lumMod val="75000"/>
                  </a:schemeClr>
                </a:solidFill>
                <a:latin typeface="+mn-ea"/>
              </a:rPr>
              <a:t>分配到傳統組</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與現實</a:t>
            </a:r>
            <a:r>
              <a:rPr lang="zh-TW" altLang="en-US" sz="1200" dirty="0">
                <a:solidFill>
                  <a:schemeClr val="tx2">
                    <a:lumMod val="75000"/>
                  </a:schemeClr>
                </a:solidFill>
                <a:latin typeface="+mn-ea"/>
              </a:rPr>
              <a:t>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整合組</a:t>
            </a:r>
            <a:r>
              <a:rPr lang="en-US" altLang="zh-TW" sz="1200" dirty="0" smtClean="0">
                <a:solidFill>
                  <a:schemeClr val="tx2">
                    <a:lumMod val="75000"/>
                  </a:schemeClr>
                </a:solidFill>
                <a:latin typeface="+mn-ea"/>
              </a:rPr>
              <a:t>(VR50)</a:t>
            </a:r>
          </a:p>
          <a:p>
            <a:pPr algn="just">
              <a:lnSpc>
                <a:spcPct val="150000"/>
              </a:lnSpc>
            </a:pPr>
            <a:r>
              <a:rPr lang="zh-TW" altLang="en-US" sz="1200" dirty="0">
                <a:solidFill>
                  <a:schemeClr val="tx2">
                    <a:lumMod val="75000"/>
                  </a:schemeClr>
                </a:solidFill>
                <a:latin typeface="+mn-ea"/>
              </a:rPr>
              <a:t>所有受測者在</a:t>
            </a:r>
            <a:r>
              <a:rPr lang="en-US" altLang="zh-TW" sz="1200" dirty="0">
                <a:solidFill>
                  <a:schemeClr val="tx2">
                    <a:lumMod val="75000"/>
                  </a:schemeClr>
                </a:solidFill>
                <a:latin typeface="+mn-ea"/>
              </a:rPr>
              <a:t>2</a:t>
            </a:r>
            <a:r>
              <a:rPr lang="zh-TW" altLang="en-US" sz="1200" dirty="0">
                <a:solidFill>
                  <a:schemeClr val="tx2">
                    <a:lumMod val="75000"/>
                  </a:schemeClr>
                </a:solidFill>
                <a:latin typeface="+mn-ea"/>
              </a:rPr>
              <a:t>週內接受</a:t>
            </a:r>
            <a:r>
              <a:rPr lang="en-US" altLang="zh-TW" sz="1200" dirty="0">
                <a:solidFill>
                  <a:schemeClr val="tx2">
                    <a:lumMod val="75000"/>
                  </a:schemeClr>
                </a:solidFill>
                <a:latin typeface="+mn-ea"/>
              </a:rPr>
              <a:t>80</a:t>
            </a:r>
            <a:r>
              <a:rPr lang="zh-TW" altLang="en-US" sz="1200" dirty="0">
                <a:solidFill>
                  <a:schemeClr val="tx2">
                    <a:lumMod val="75000"/>
                  </a:schemeClr>
                </a:solidFill>
                <a:latin typeface="+mn-ea"/>
              </a:rPr>
              <a:t>小時</a:t>
            </a:r>
            <a:r>
              <a:rPr lang="zh-TW" altLang="en-US" sz="1200" dirty="0" smtClean="0">
                <a:solidFill>
                  <a:schemeClr val="tx2">
                    <a:lumMod val="75000"/>
                  </a:schemeClr>
                </a:solidFill>
                <a:latin typeface="+mn-ea"/>
              </a:rPr>
              <a:t>的焊接</a:t>
            </a:r>
            <a:r>
              <a:rPr lang="zh-TW" altLang="en-US" sz="1200" dirty="0">
                <a:solidFill>
                  <a:schemeClr val="tx2">
                    <a:lumMod val="75000"/>
                  </a:schemeClr>
                </a:solidFill>
                <a:latin typeface="+mn-ea"/>
              </a:rPr>
              <a:t>訓練</a:t>
            </a:r>
            <a:endParaRPr lang="en-US" altLang="zh-TW" sz="1200" dirty="0">
              <a:solidFill>
                <a:schemeClr val="tx2">
                  <a:lumMod val="75000"/>
                </a:schemeClr>
              </a:solidFill>
              <a:latin typeface="+mn-ea"/>
            </a:endParaRPr>
          </a:p>
          <a:p>
            <a:pPr algn="just">
              <a:lnSpc>
                <a:spcPct val="150000"/>
              </a:lnSpc>
            </a:pPr>
            <a:endParaRPr lang="en-US" altLang="zh-TW" sz="1200" dirty="0">
              <a:solidFill>
                <a:schemeClr val="tx2">
                  <a:lumMod val="75000"/>
                </a:schemeClr>
              </a:solidFill>
              <a:latin typeface="+mn-ea"/>
            </a:endParaRPr>
          </a:p>
          <a:p>
            <a:pPr algn="just">
              <a:lnSpc>
                <a:spcPct val="150000"/>
              </a:lnSpc>
            </a:pP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組的平均年齡</a:t>
            </a:r>
            <a:r>
              <a:rPr lang="en-US" altLang="zh-TW" sz="1200" dirty="0" smtClean="0">
                <a:solidFill>
                  <a:schemeClr val="tx2">
                    <a:lumMod val="75000"/>
                  </a:schemeClr>
                </a:solidFill>
                <a:latin typeface="+mn-ea"/>
              </a:rPr>
              <a:t>44</a:t>
            </a:r>
            <a:r>
              <a:rPr lang="zh-TW" altLang="en-US" sz="1200" dirty="0" smtClean="0">
                <a:solidFill>
                  <a:schemeClr val="tx2">
                    <a:lumMod val="75000"/>
                  </a:schemeClr>
                </a:solidFill>
                <a:latin typeface="+mn-ea"/>
              </a:rPr>
              <a:t>歲</a:t>
            </a:r>
            <a:r>
              <a:rPr lang="en-US" altLang="zh-TW" sz="1200" dirty="0" smtClean="0">
                <a:solidFill>
                  <a:schemeClr val="tx2">
                    <a:lumMod val="75000"/>
                  </a:schemeClr>
                </a:solidFill>
                <a:latin typeface="+mn-ea"/>
              </a:rPr>
              <a:t>(SD=13)</a:t>
            </a:r>
            <a:r>
              <a:rPr lang="zh-TW" altLang="en-US" sz="1200" dirty="0" smtClean="0">
                <a:solidFill>
                  <a:schemeClr val="tx2">
                    <a:lumMod val="75000"/>
                  </a:schemeClr>
                </a:solidFill>
                <a:latin typeface="+mn-ea"/>
              </a:rPr>
              <a:t>，平均身高</a:t>
            </a:r>
            <a:r>
              <a:rPr lang="en-US" altLang="zh-TW" sz="1200" dirty="0" smtClean="0">
                <a:solidFill>
                  <a:schemeClr val="tx2">
                    <a:lumMod val="75000"/>
                  </a:schemeClr>
                </a:solidFill>
                <a:latin typeface="+mn-ea"/>
              </a:rPr>
              <a:t>70.2</a:t>
            </a:r>
            <a:r>
              <a:rPr lang="zh-TW" altLang="en-US" sz="1200" dirty="0" smtClean="0">
                <a:solidFill>
                  <a:schemeClr val="tx2">
                    <a:lumMod val="75000"/>
                  </a:schemeClr>
                </a:solidFill>
                <a:latin typeface="+mn-ea"/>
              </a:rPr>
              <a:t>英吋</a:t>
            </a:r>
            <a:r>
              <a:rPr lang="en-US" altLang="zh-TW" sz="1200" dirty="0" smtClean="0">
                <a:solidFill>
                  <a:schemeClr val="tx2">
                    <a:lumMod val="75000"/>
                  </a:schemeClr>
                </a:solidFill>
                <a:latin typeface="+mn-ea"/>
              </a:rPr>
              <a:t>(SD=3.9)</a:t>
            </a:r>
            <a:r>
              <a:rPr lang="zh-TW" altLang="en-US" sz="1200" dirty="0" smtClean="0">
                <a:solidFill>
                  <a:schemeClr val="tx2">
                    <a:lumMod val="75000"/>
                  </a:schemeClr>
                </a:solidFill>
                <a:latin typeface="+mn-ea"/>
              </a:rPr>
              <a:t>，平均體重</a:t>
            </a:r>
            <a:r>
              <a:rPr lang="en-US" altLang="zh-TW" sz="1200" dirty="0" smtClean="0">
                <a:solidFill>
                  <a:schemeClr val="tx2">
                    <a:lumMod val="75000"/>
                  </a:schemeClr>
                </a:solidFill>
                <a:latin typeface="+mn-ea"/>
              </a:rPr>
              <a:t>215.3</a:t>
            </a:r>
            <a:r>
              <a:rPr lang="zh-TW" altLang="en-US" sz="1200" dirty="0" smtClean="0">
                <a:solidFill>
                  <a:schemeClr val="tx2">
                    <a:lumMod val="75000"/>
                  </a:schemeClr>
                </a:solidFill>
                <a:latin typeface="+mn-ea"/>
              </a:rPr>
              <a:t>磅</a:t>
            </a:r>
            <a:r>
              <a:rPr lang="en-US" altLang="zh-TW" sz="1200" dirty="0" smtClean="0">
                <a:solidFill>
                  <a:schemeClr val="tx2">
                    <a:lumMod val="75000"/>
                  </a:schemeClr>
                </a:solidFill>
                <a:latin typeface="+mn-ea"/>
              </a:rPr>
              <a:t>(SD=26.3)</a:t>
            </a:r>
          </a:p>
          <a:p>
            <a:pPr algn="just">
              <a:lnSpc>
                <a:spcPct val="150000"/>
              </a:lnSpc>
            </a:pPr>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a:t>
            </a:r>
            <a:r>
              <a:rPr lang="zh-TW" altLang="en-US" sz="1200" dirty="0">
                <a:solidFill>
                  <a:schemeClr val="tx2">
                    <a:lumMod val="75000"/>
                  </a:schemeClr>
                </a:solidFill>
                <a:latin typeface="+mn-ea"/>
              </a:rPr>
              <a:t>平均年齡</a:t>
            </a:r>
            <a:r>
              <a:rPr lang="en-US" altLang="zh-TW" sz="1200" dirty="0" smtClean="0">
                <a:solidFill>
                  <a:schemeClr val="tx2">
                    <a:lumMod val="75000"/>
                  </a:schemeClr>
                </a:solidFill>
                <a:latin typeface="+mn-ea"/>
              </a:rPr>
              <a:t>41</a:t>
            </a:r>
            <a:r>
              <a:rPr lang="zh-TW" altLang="en-US" sz="1200" dirty="0" smtClean="0">
                <a:solidFill>
                  <a:schemeClr val="tx2">
                    <a:lumMod val="75000"/>
                  </a:schemeClr>
                </a:solidFill>
                <a:latin typeface="+mn-ea"/>
              </a:rPr>
              <a:t>歲</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SD=13.6)</a:t>
            </a:r>
            <a:r>
              <a:rPr lang="zh-TW" altLang="en-US" sz="1200" dirty="0">
                <a:solidFill>
                  <a:schemeClr val="tx2">
                    <a:lumMod val="75000"/>
                  </a:schemeClr>
                </a:solidFill>
                <a:latin typeface="+mn-ea"/>
              </a:rPr>
              <a:t>，平均身高</a:t>
            </a:r>
            <a:r>
              <a:rPr lang="en-US" altLang="zh-TW" sz="1200" dirty="0">
                <a:solidFill>
                  <a:schemeClr val="tx2">
                    <a:lumMod val="75000"/>
                  </a:schemeClr>
                </a:solidFill>
                <a:latin typeface="+mn-ea"/>
              </a:rPr>
              <a:t>70.2</a:t>
            </a:r>
            <a:r>
              <a:rPr lang="zh-TW" altLang="en-US" sz="1200" dirty="0">
                <a:solidFill>
                  <a:schemeClr val="tx2">
                    <a:lumMod val="75000"/>
                  </a:schemeClr>
                </a:solidFill>
                <a:latin typeface="+mn-ea"/>
              </a:rPr>
              <a:t>英吋</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SD=2.4)</a:t>
            </a:r>
            <a:r>
              <a:rPr lang="zh-TW" altLang="en-US" sz="1200" dirty="0">
                <a:solidFill>
                  <a:schemeClr val="tx2">
                    <a:lumMod val="75000"/>
                  </a:schemeClr>
                </a:solidFill>
                <a:latin typeface="+mn-ea"/>
              </a:rPr>
              <a:t>，平均體重</a:t>
            </a:r>
            <a:r>
              <a:rPr lang="en-US" altLang="zh-TW" sz="1200" dirty="0" smtClean="0">
                <a:solidFill>
                  <a:schemeClr val="tx2">
                    <a:lumMod val="75000"/>
                  </a:schemeClr>
                </a:solidFill>
                <a:latin typeface="+mn-ea"/>
              </a:rPr>
              <a:t>228.6</a:t>
            </a:r>
            <a:r>
              <a:rPr lang="zh-TW" altLang="en-US" sz="1200" dirty="0" smtClean="0">
                <a:solidFill>
                  <a:schemeClr val="tx2">
                    <a:lumMod val="75000"/>
                  </a:schemeClr>
                </a:solidFill>
                <a:latin typeface="+mn-ea"/>
              </a:rPr>
              <a:t>磅</a:t>
            </a:r>
            <a:r>
              <a:rPr lang="en-US" altLang="zh-TW" sz="1200" dirty="0">
                <a:solidFill>
                  <a:schemeClr val="tx2">
                    <a:lumMod val="75000"/>
                  </a:schemeClr>
                </a:solidFill>
                <a:latin typeface="+mn-ea"/>
              </a:rPr>
              <a:t>(</a:t>
            </a:r>
            <a:r>
              <a:rPr lang="en-US" altLang="zh-TW" sz="1200" dirty="0" smtClean="0">
                <a:solidFill>
                  <a:schemeClr val="tx2">
                    <a:lumMod val="75000"/>
                  </a:schemeClr>
                </a:solidFill>
                <a:latin typeface="+mn-ea"/>
              </a:rPr>
              <a:t>SD=46.7</a:t>
            </a:r>
            <a:r>
              <a:rPr lang="en-US" altLang="zh-TW"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spTree>
    <p:extLst>
      <p:ext uri="{BB962C8B-B14F-4D97-AF65-F5344CB8AC3E}">
        <p14:creationId xmlns:p14="http://schemas.microsoft.com/office/powerpoint/2010/main" val="2130137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925710"/>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自變數與依變數 </a:t>
            </a:r>
            <a:r>
              <a:rPr lang="en-US" sz="1700" b="1" dirty="0" smtClean="0">
                <a:solidFill>
                  <a:schemeClr val="accent1">
                    <a:lumMod val="60000"/>
                    <a:lumOff val="40000"/>
                  </a:schemeClr>
                </a:solidFill>
                <a:latin typeface="+mn-lt"/>
              </a:rPr>
              <a:t>Independent </a:t>
            </a:r>
            <a:r>
              <a:rPr lang="en-US" sz="1700" b="1" dirty="0">
                <a:solidFill>
                  <a:schemeClr val="accent1">
                    <a:lumMod val="60000"/>
                    <a:lumOff val="40000"/>
                  </a:schemeClr>
                </a:solidFill>
                <a:latin typeface="+mn-lt"/>
              </a:rPr>
              <a:t>and </a:t>
            </a:r>
            <a:r>
              <a:rPr lang="en-US" sz="1700" b="1" dirty="0" smtClean="0">
                <a:solidFill>
                  <a:schemeClr val="accent1">
                    <a:lumMod val="60000"/>
                    <a:lumOff val="40000"/>
                  </a:schemeClr>
                </a:solidFill>
                <a:latin typeface="+mn-lt"/>
              </a:rPr>
              <a:t>Dependent</a:t>
            </a:r>
            <a:r>
              <a:rPr lang="zh-TW" altLang="en-US" sz="1700" b="1" dirty="0" smtClean="0">
                <a:solidFill>
                  <a:schemeClr val="accent1">
                    <a:lumMod val="60000"/>
                    <a:lumOff val="40000"/>
                  </a:schemeClr>
                </a:solidFill>
                <a:latin typeface="+mn-lt"/>
              </a:rPr>
              <a:t> </a:t>
            </a:r>
            <a:r>
              <a:rPr lang="en-US" sz="1700" b="1" dirty="0" smtClean="0">
                <a:solidFill>
                  <a:schemeClr val="accent1">
                    <a:lumMod val="60000"/>
                    <a:lumOff val="40000"/>
                  </a:schemeClr>
                </a:solidFill>
                <a:latin typeface="+mn-lt"/>
              </a:rPr>
              <a:t>Variables</a:t>
            </a:r>
            <a:endParaRPr lang="en-US" sz="1700" b="1" dirty="0">
              <a:solidFill>
                <a:schemeClr val="accent1">
                  <a:lumMod val="60000"/>
                  <a:lumOff val="40000"/>
                </a:schemeClr>
              </a:solidFill>
              <a:latin typeface="+mn-lt"/>
            </a:endParaRPr>
          </a:p>
        </p:txBody>
      </p:sp>
      <p:sp>
        <p:nvSpPr>
          <p:cNvPr id="14" name="Title 13"/>
          <p:cNvSpPr>
            <a:spLocks noGrp="1"/>
          </p:cNvSpPr>
          <p:nvPr>
            <p:ph type="title"/>
          </p:nvPr>
        </p:nvSpPr>
        <p:spPr>
          <a:xfrm>
            <a:off x="457200" y="301674"/>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73908" y="1402670"/>
            <a:ext cx="8151012" cy="821182"/>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自變數為兩種訓練系統：傳統訓練</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、現實與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整合訓練</a:t>
            </a:r>
            <a:r>
              <a:rPr lang="en-US" altLang="zh-TW" sz="1200" dirty="0" smtClean="0">
                <a:solidFill>
                  <a:schemeClr val="tx2">
                    <a:lumMod val="75000"/>
                  </a:schemeClr>
                </a:solidFill>
                <a:latin typeface="+mn-ea"/>
              </a:rPr>
              <a:t>(VR50)</a:t>
            </a:r>
          </a:p>
          <a:p>
            <a:pPr algn="just"/>
            <a:r>
              <a:rPr lang="zh-TW" altLang="en-US" sz="1200" dirty="0">
                <a:solidFill>
                  <a:schemeClr val="tx2">
                    <a:lumMod val="75000"/>
                  </a:schemeClr>
                </a:solidFill>
                <a:latin typeface="+mn-ea"/>
              </a:rPr>
              <a:t>依</a:t>
            </a:r>
            <a:r>
              <a:rPr lang="zh-TW" altLang="en-US" sz="1200" dirty="0" smtClean="0">
                <a:solidFill>
                  <a:schemeClr val="tx2">
                    <a:lumMod val="75000"/>
                  </a:schemeClr>
                </a:solidFill>
                <a:latin typeface="+mn-ea"/>
              </a:rPr>
              <a:t>變數有：績效</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焊接質量與認證</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a:t>
            </a:r>
            <a:r>
              <a:rPr lang="zh-TW" altLang="en-US" sz="1200" dirty="0" smtClean="0">
                <a:solidFill>
                  <a:schemeClr val="tx2">
                    <a:lumMod val="75000"/>
                  </a:schemeClr>
                </a:solidFill>
                <a:latin typeface="+mn-ea"/>
              </a:rPr>
              <a:t>總訓</a:t>
            </a:r>
            <a:r>
              <a:rPr lang="zh-TW" altLang="en-US" sz="1200" dirty="0">
                <a:solidFill>
                  <a:schemeClr val="tx2">
                    <a:lumMod val="75000"/>
                  </a:schemeClr>
                </a:solidFill>
                <a:latin typeface="+mn-ea"/>
              </a:rPr>
              <a:t>練</a:t>
            </a:r>
            <a:r>
              <a:rPr lang="zh-TW" altLang="en-US" sz="1200" dirty="0" smtClean="0">
                <a:solidFill>
                  <a:schemeClr val="tx2">
                    <a:lumMod val="75000"/>
                  </a:schemeClr>
                </a:solidFill>
                <a:latin typeface="+mn-ea"/>
              </a:rPr>
              <a:t>時間</a:t>
            </a:r>
            <a:r>
              <a:rPr lang="zh-TW" altLang="en-US" sz="1200" dirty="0" smtClean="0">
                <a:solidFill>
                  <a:schemeClr val="tx2">
                    <a:lumMod val="75000"/>
                  </a:schemeClr>
                </a:solidFill>
                <a:latin typeface="+mn-ea"/>
              </a:rPr>
              <a:t>、認知發展、</a:t>
            </a:r>
            <a:r>
              <a:rPr lang="en-US" altLang="zh-TW" sz="1200" dirty="0" smtClean="0">
                <a:solidFill>
                  <a:schemeClr val="tx2">
                    <a:lumMod val="75000"/>
                  </a:schemeClr>
                </a:solidFill>
                <a:latin typeface="+mn-ea"/>
              </a:rPr>
              <a:t>MWL</a:t>
            </a:r>
            <a:r>
              <a:rPr lang="zh-TW" altLang="en-US" sz="1200" dirty="0" smtClean="0">
                <a:solidFill>
                  <a:schemeClr val="tx2">
                    <a:lumMod val="75000"/>
                  </a:schemeClr>
                </a:solidFill>
                <a:latin typeface="+mn-ea"/>
              </a:rPr>
              <a:t>與身體</a:t>
            </a:r>
            <a:r>
              <a:rPr lang="zh-TW" altLang="en-US" sz="1200" dirty="0">
                <a:solidFill>
                  <a:schemeClr val="tx2">
                    <a:lumMod val="75000"/>
                  </a:schemeClr>
                </a:solidFill>
                <a:latin typeface="+mn-ea"/>
              </a:rPr>
              <a:t>姿勢</a:t>
            </a:r>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zh-TW" altLang="en-US" sz="1200" dirty="0" smtClean="0">
                <a:solidFill>
                  <a:schemeClr val="tx2">
                    <a:lumMod val="75000"/>
                  </a:schemeClr>
                </a:solidFill>
                <a:latin typeface="+mn-ea"/>
              </a:rPr>
              <a:t>績效指標為評估四種焊接類型的焊縫，</a:t>
            </a:r>
            <a:r>
              <a:rPr lang="en-US" altLang="zh-TW" sz="1200" dirty="0" smtClean="0">
                <a:solidFill>
                  <a:schemeClr val="tx2">
                    <a:lumMod val="75000"/>
                  </a:schemeClr>
                </a:solidFill>
                <a:latin typeface="+mn-ea"/>
              </a:rPr>
              <a:t>2F</a:t>
            </a:r>
            <a:r>
              <a:rPr lang="zh-TW" altLang="en-US" sz="1200" dirty="0">
                <a:solidFill>
                  <a:schemeClr val="tx2">
                    <a:lumMod val="75000"/>
                  </a:schemeClr>
                </a:solidFill>
                <a:latin typeface="+mn-ea"/>
              </a:rPr>
              <a:t>（水平焊縫），</a:t>
            </a:r>
            <a:r>
              <a:rPr lang="en-US" altLang="zh-TW" sz="1200" dirty="0">
                <a:solidFill>
                  <a:schemeClr val="tx2">
                    <a:lumMod val="75000"/>
                  </a:schemeClr>
                </a:solidFill>
                <a:latin typeface="+mn-ea"/>
              </a:rPr>
              <a:t>1G</a:t>
            </a:r>
            <a:r>
              <a:rPr lang="zh-TW" altLang="en-US" sz="1200" dirty="0" smtClean="0">
                <a:solidFill>
                  <a:schemeClr val="tx2">
                    <a:lumMod val="75000"/>
                  </a:schemeClr>
                </a:solidFill>
                <a:latin typeface="+mn-ea"/>
              </a:rPr>
              <a:t>（水平槽焊）</a:t>
            </a:r>
            <a:r>
              <a:rPr lang="zh-TW" altLang="en-US" sz="1200" dirty="0">
                <a:solidFill>
                  <a:schemeClr val="tx2">
                    <a:lumMod val="75000"/>
                  </a:schemeClr>
                </a:solidFill>
                <a:latin typeface="+mn-ea"/>
              </a:rPr>
              <a:t>，</a:t>
            </a:r>
            <a:r>
              <a:rPr lang="en-US" altLang="zh-TW" sz="1200" dirty="0">
                <a:solidFill>
                  <a:schemeClr val="tx2">
                    <a:lumMod val="75000"/>
                  </a:schemeClr>
                </a:solidFill>
                <a:latin typeface="+mn-ea"/>
              </a:rPr>
              <a:t>3F</a:t>
            </a:r>
            <a:r>
              <a:rPr lang="zh-TW" altLang="en-US" sz="1200" dirty="0">
                <a:solidFill>
                  <a:schemeClr val="tx2">
                    <a:lumMod val="75000"/>
                  </a:schemeClr>
                </a:solidFill>
                <a:latin typeface="+mn-ea"/>
              </a:rPr>
              <a:t>（垂直焊縫）和</a:t>
            </a:r>
            <a:r>
              <a:rPr lang="en-US" altLang="zh-TW" sz="1200" dirty="0">
                <a:solidFill>
                  <a:schemeClr val="tx2">
                    <a:lumMod val="75000"/>
                  </a:schemeClr>
                </a:solidFill>
                <a:latin typeface="+mn-ea"/>
              </a:rPr>
              <a:t>3G</a:t>
            </a:r>
            <a:r>
              <a:rPr lang="zh-TW" altLang="en-US" sz="1200" dirty="0">
                <a:solidFill>
                  <a:schemeClr val="tx2">
                    <a:lumMod val="75000"/>
                  </a:schemeClr>
                </a:solidFill>
                <a:latin typeface="+mn-ea"/>
              </a:rPr>
              <a:t>焊縫（垂直槽焊）</a:t>
            </a:r>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pic>
        <p:nvPicPr>
          <p:cNvPr id="2" name="圖片 1"/>
          <p:cNvPicPr>
            <a:picLocks noChangeAspect="1"/>
          </p:cNvPicPr>
          <p:nvPr/>
        </p:nvPicPr>
        <p:blipFill>
          <a:blip r:embed="rId3"/>
          <a:stretch>
            <a:fillRect/>
          </a:stretch>
        </p:blipFill>
        <p:spPr>
          <a:xfrm>
            <a:off x="1331640" y="2282619"/>
            <a:ext cx="6120680" cy="1702627"/>
          </a:xfrm>
          <a:prstGeom prst="rect">
            <a:avLst/>
          </a:prstGeom>
        </p:spPr>
      </p:pic>
      <p:sp>
        <p:nvSpPr>
          <p:cNvPr id="7" name="TextBox 26"/>
          <p:cNvSpPr txBox="1"/>
          <p:nvPr/>
        </p:nvSpPr>
        <p:spPr>
          <a:xfrm>
            <a:off x="436290" y="4154827"/>
            <a:ext cx="8151012" cy="2298509"/>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認知發展指標是基於</a:t>
            </a:r>
            <a:r>
              <a:rPr lang="en-US" altLang="zh-TW" sz="1200" dirty="0" smtClean="0">
                <a:solidFill>
                  <a:schemeClr val="tx2">
                    <a:lumMod val="75000"/>
                  </a:schemeClr>
                </a:solidFill>
                <a:latin typeface="+mn-ea"/>
              </a:rPr>
              <a:t>Bloom</a:t>
            </a:r>
            <a:r>
              <a:rPr lang="zh-TW" altLang="en-US" sz="1200" dirty="0" smtClean="0">
                <a:solidFill>
                  <a:schemeClr val="tx2">
                    <a:lumMod val="75000"/>
                  </a:schemeClr>
                </a:solidFill>
                <a:latin typeface="+mn-ea"/>
              </a:rPr>
              <a:t>的分類法</a:t>
            </a:r>
            <a:r>
              <a:rPr lang="en-US" altLang="zh-TW" sz="1200" dirty="0" smtClean="0">
                <a:solidFill>
                  <a:schemeClr val="tx2">
                    <a:lumMod val="75000"/>
                  </a:schemeClr>
                </a:solidFill>
                <a:latin typeface="+mn-ea"/>
              </a:rPr>
              <a:t>(taxonomy)(</a:t>
            </a:r>
            <a:r>
              <a:rPr lang="en-US" altLang="zh-TW" sz="1200" dirty="0">
                <a:solidFill>
                  <a:schemeClr val="tx2">
                    <a:lumMod val="75000"/>
                  </a:schemeClr>
                </a:solidFill>
                <a:latin typeface="+mn-ea"/>
              </a:rPr>
              <a:t>Bloom, </a:t>
            </a:r>
            <a:r>
              <a:rPr lang="en-US" altLang="zh-TW" sz="1200" dirty="0" err="1">
                <a:solidFill>
                  <a:schemeClr val="tx2">
                    <a:lumMod val="75000"/>
                  </a:schemeClr>
                </a:solidFill>
                <a:latin typeface="+mn-ea"/>
              </a:rPr>
              <a:t>Englehart</a:t>
            </a:r>
            <a:r>
              <a:rPr lang="en-US" altLang="zh-TW" sz="1200" dirty="0">
                <a:solidFill>
                  <a:schemeClr val="tx2">
                    <a:lumMod val="75000"/>
                  </a:schemeClr>
                </a:solidFill>
                <a:latin typeface="+mn-ea"/>
              </a:rPr>
              <a:t>, </a:t>
            </a:r>
            <a:r>
              <a:rPr lang="en-US" altLang="zh-TW" sz="1200" dirty="0" err="1">
                <a:solidFill>
                  <a:schemeClr val="tx2">
                    <a:lumMod val="75000"/>
                  </a:schemeClr>
                </a:solidFill>
                <a:latin typeface="+mn-ea"/>
              </a:rPr>
              <a:t>Furst</a:t>
            </a:r>
            <a:r>
              <a:rPr lang="en-US" altLang="zh-TW" sz="1200" dirty="0">
                <a:solidFill>
                  <a:schemeClr val="tx2">
                    <a:lumMod val="75000"/>
                  </a:schemeClr>
                </a:solidFill>
                <a:latin typeface="+mn-ea"/>
              </a:rPr>
              <a:t>, Hill, &amp; </a:t>
            </a:r>
            <a:r>
              <a:rPr lang="en-US" altLang="zh-TW" sz="1200" dirty="0" err="1">
                <a:solidFill>
                  <a:schemeClr val="tx2">
                    <a:lumMod val="75000"/>
                  </a:schemeClr>
                </a:solidFill>
                <a:latin typeface="+mn-ea"/>
              </a:rPr>
              <a:t>Krathwohl</a:t>
            </a:r>
            <a:r>
              <a:rPr lang="en-US" altLang="zh-TW" sz="1200" dirty="0">
                <a:solidFill>
                  <a:schemeClr val="tx2">
                    <a:lumMod val="75000"/>
                  </a:schemeClr>
                </a:solidFill>
                <a:latin typeface="+mn-ea"/>
              </a:rPr>
              <a:t>, 1956</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，他是一種被廣泛使用來衡量認知發展的方法，為了進一步簡化</a:t>
            </a:r>
            <a:r>
              <a:rPr lang="en-US" altLang="zh-TW" sz="1200" dirty="0">
                <a:solidFill>
                  <a:schemeClr val="tx2">
                    <a:lumMod val="75000"/>
                  </a:schemeClr>
                </a:solidFill>
                <a:latin typeface="+mn-ea"/>
              </a:rPr>
              <a:t>Bloom</a:t>
            </a:r>
            <a:r>
              <a:rPr lang="zh-TW" altLang="en-US" sz="1200" dirty="0">
                <a:solidFill>
                  <a:schemeClr val="tx2">
                    <a:lumMod val="75000"/>
                  </a:schemeClr>
                </a:solidFill>
                <a:latin typeface="+mn-ea"/>
              </a:rPr>
              <a:t>的分類</a:t>
            </a:r>
            <a:r>
              <a:rPr lang="zh-TW" altLang="en-US" sz="1200" dirty="0" smtClean="0">
                <a:solidFill>
                  <a:schemeClr val="tx2">
                    <a:lumMod val="75000"/>
                  </a:schemeClr>
                </a:solidFill>
                <a:latin typeface="+mn-ea"/>
              </a:rPr>
              <a:t>法，使用</a:t>
            </a:r>
            <a:r>
              <a:rPr lang="en-US" altLang="zh-TW" sz="1200" dirty="0" smtClean="0">
                <a:solidFill>
                  <a:schemeClr val="tx2">
                    <a:lumMod val="75000"/>
                  </a:schemeClr>
                </a:solidFill>
                <a:latin typeface="+mn-ea"/>
              </a:rPr>
              <a:t>Crooks </a:t>
            </a:r>
            <a:r>
              <a:rPr lang="en-US" altLang="zh-TW" sz="1200" dirty="0">
                <a:solidFill>
                  <a:schemeClr val="tx2">
                    <a:lumMod val="75000"/>
                  </a:schemeClr>
                </a:solidFill>
                <a:latin typeface="+mn-ea"/>
              </a:rPr>
              <a:t>(1988</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的計算方式。濃縮</a:t>
            </a:r>
            <a:r>
              <a:rPr lang="en-US" altLang="zh-TW" sz="1200" dirty="0" smtClean="0">
                <a:solidFill>
                  <a:schemeClr val="tx2">
                    <a:lumMod val="75000"/>
                  </a:schemeClr>
                </a:solidFill>
                <a:latin typeface="+mn-ea"/>
              </a:rPr>
              <a:t>Bloom</a:t>
            </a:r>
            <a:r>
              <a:rPr lang="zh-TW" altLang="en-US" sz="1200" dirty="0" smtClean="0">
                <a:solidFill>
                  <a:schemeClr val="tx2">
                    <a:lumMod val="75000"/>
                  </a:schemeClr>
                </a:solidFill>
                <a:latin typeface="+mn-ea"/>
              </a:rPr>
              <a:t>的六個類別，提出三</a:t>
            </a:r>
            <a:r>
              <a:rPr lang="zh-TW" altLang="en-US" sz="1200" dirty="0">
                <a:solidFill>
                  <a:schemeClr val="tx2">
                    <a:lumMod val="75000"/>
                  </a:schemeClr>
                </a:solidFill>
                <a:latin typeface="+mn-ea"/>
              </a:rPr>
              <a:t>類</a:t>
            </a:r>
            <a:r>
              <a:rPr lang="zh-TW" altLang="en-US" sz="1200" dirty="0" smtClean="0">
                <a:solidFill>
                  <a:schemeClr val="tx2">
                    <a:lumMod val="75000"/>
                  </a:schemeClr>
                </a:solidFill>
                <a:latin typeface="+mn-ea"/>
              </a:rPr>
              <a:t>問題：知識、理解與應用以及心智歷程</a:t>
            </a:r>
            <a:r>
              <a:rPr lang="en-US" altLang="zh-TW" sz="1200" dirty="0">
                <a:solidFill>
                  <a:schemeClr val="tx2">
                    <a:lumMod val="75000"/>
                  </a:schemeClr>
                </a:solidFill>
                <a:latin typeface="+mn-ea"/>
              </a:rPr>
              <a:t>(mental </a:t>
            </a:r>
            <a:r>
              <a:rPr lang="en-US" altLang="zh-TW" sz="1200" dirty="0" smtClean="0">
                <a:solidFill>
                  <a:schemeClr val="tx2">
                    <a:lumMod val="75000"/>
                  </a:schemeClr>
                </a:solidFill>
                <a:latin typeface="+mn-ea"/>
              </a:rPr>
              <a:t>processing)</a:t>
            </a:r>
            <a:r>
              <a:rPr lang="zh-TW" altLang="en-US" sz="1200" dirty="0" smtClean="0">
                <a:solidFill>
                  <a:schemeClr val="tx2">
                    <a:lumMod val="75000"/>
                  </a:schemeClr>
                </a:solidFill>
                <a:latin typeface="+mn-ea"/>
              </a:rPr>
              <a:t>，對於這項實驗，開發具體的問題與測驗，評估每個受測者對每種焊接類型的認知發展</a:t>
            </a:r>
            <a:endParaRPr lang="en-US" altLang="zh-TW" sz="1200" dirty="0" smtClean="0">
              <a:solidFill>
                <a:schemeClr val="tx2">
                  <a:lumMod val="75000"/>
                </a:schemeClr>
              </a:solidFill>
              <a:latin typeface="+mn-ea"/>
            </a:endParaRPr>
          </a:p>
          <a:p>
            <a:pPr algn="just"/>
            <a:endParaRPr lang="en-US" altLang="zh-TW"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MWL</a:t>
            </a:r>
            <a:r>
              <a:rPr lang="zh-TW" altLang="en-US" sz="1200" dirty="0" smtClean="0">
                <a:solidFill>
                  <a:schemeClr val="tx2">
                    <a:lumMod val="75000"/>
                  </a:schemeClr>
                </a:solidFill>
                <a:latin typeface="+mn-ea"/>
              </a:rPr>
              <a:t>的評估是</a:t>
            </a:r>
            <a:r>
              <a:rPr lang="zh-TW" altLang="en-US" sz="1200" dirty="0">
                <a:solidFill>
                  <a:schemeClr val="tx2">
                    <a:lumMod val="75000"/>
                  </a:schemeClr>
                </a:solidFill>
                <a:latin typeface="+mn-ea"/>
              </a:rPr>
              <a:t>藉</a:t>
            </a:r>
            <a:r>
              <a:rPr lang="zh-TW" altLang="en-US" sz="1200" dirty="0" smtClean="0">
                <a:solidFill>
                  <a:schemeClr val="tx2">
                    <a:lumMod val="75000"/>
                  </a:schemeClr>
                </a:solidFill>
                <a:latin typeface="+mn-ea"/>
              </a:rPr>
              <a:t>由</a:t>
            </a:r>
            <a:r>
              <a:rPr lang="en-US" altLang="zh-TW" sz="1200" dirty="0" smtClean="0">
                <a:solidFill>
                  <a:schemeClr val="tx2">
                    <a:lumMod val="75000"/>
                  </a:schemeClr>
                </a:solidFill>
                <a:latin typeface="+mn-ea"/>
              </a:rPr>
              <a:t>NASA </a:t>
            </a:r>
            <a:r>
              <a:rPr lang="en-US" altLang="zh-TW" sz="1200" dirty="0">
                <a:solidFill>
                  <a:schemeClr val="tx2">
                    <a:lumMod val="75000"/>
                  </a:schemeClr>
                </a:solidFill>
                <a:latin typeface="+mn-ea"/>
              </a:rPr>
              <a:t>Task Load </a:t>
            </a:r>
            <a:r>
              <a:rPr lang="en-US" altLang="zh-TW" sz="1200" dirty="0" smtClean="0">
                <a:solidFill>
                  <a:schemeClr val="tx2">
                    <a:lumMod val="75000"/>
                  </a:schemeClr>
                </a:solidFill>
                <a:latin typeface="+mn-ea"/>
              </a:rPr>
              <a:t>Index (NASA-TLX)</a:t>
            </a:r>
            <a:r>
              <a:rPr lang="zh-TW" altLang="en-US" sz="1200" dirty="0" smtClean="0">
                <a:solidFill>
                  <a:schemeClr val="tx2">
                    <a:lumMod val="75000"/>
                  </a:schemeClr>
                </a:solidFill>
                <a:latin typeface="+mn-ea"/>
              </a:rPr>
              <a:t>，用於訓練前後的比較。在使用</a:t>
            </a:r>
            <a:r>
              <a:rPr lang="en-US" altLang="zh-TW" sz="1200" dirty="0" smtClean="0">
                <a:solidFill>
                  <a:schemeClr val="tx2">
                    <a:lumMod val="75000"/>
                  </a:schemeClr>
                </a:solidFill>
                <a:latin typeface="+mn-ea"/>
              </a:rPr>
              <a:t>NASA-TLX</a:t>
            </a:r>
            <a:r>
              <a:rPr lang="zh-TW" altLang="en-US" sz="1200" dirty="0" smtClean="0">
                <a:solidFill>
                  <a:schemeClr val="tx2">
                    <a:lumMod val="75000"/>
                  </a:schemeClr>
                </a:solidFill>
                <a:latin typeface="+mn-ea"/>
              </a:rPr>
              <a:t>的研究中，僅有</a:t>
            </a:r>
            <a:r>
              <a:rPr lang="en-US" altLang="zh-TW" sz="1200" dirty="0" smtClean="0">
                <a:solidFill>
                  <a:schemeClr val="tx2">
                    <a:lumMod val="75000"/>
                  </a:schemeClr>
                </a:solidFill>
                <a:latin typeface="+mn-ea"/>
              </a:rPr>
              <a:t>6%</a:t>
            </a:r>
            <a:r>
              <a:rPr lang="zh-TW" altLang="en-US" sz="1200" dirty="0" smtClean="0">
                <a:solidFill>
                  <a:schemeClr val="tx2">
                    <a:lumMod val="75000"/>
                  </a:schemeClr>
                </a:solidFill>
                <a:latin typeface="+mn-ea"/>
              </a:rPr>
              <a:t>側重於</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與</a:t>
            </a:r>
            <a:r>
              <a:rPr lang="en-US" altLang="zh-TW" sz="1200" dirty="0" smtClean="0">
                <a:solidFill>
                  <a:schemeClr val="tx2">
                    <a:lumMod val="75000"/>
                  </a:schemeClr>
                </a:solidFill>
                <a:latin typeface="+mn-ea"/>
              </a:rPr>
              <a:t>AR</a:t>
            </a:r>
            <a:r>
              <a:rPr lang="zh-TW" altLang="en-US" sz="1200" dirty="0" smtClean="0">
                <a:solidFill>
                  <a:schemeClr val="tx2">
                    <a:lumMod val="75000"/>
                  </a:schemeClr>
                </a:solidFill>
                <a:latin typeface="+mn-ea"/>
              </a:rPr>
              <a:t>的影像評估</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工作</a:t>
            </a:r>
            <a:r>
              <a:rPr lang="zh-TW" altLang="en-US" sz="1200" dirty="0">
                <a:solidFill>
                  <a:schemeClr val="tx2">
                    <a:lumMod val="75000"/>
                  </a:schemeClr>
                </a:solidFill>
                <a:latin typeface="+mn-ea"/>
              </a:rPr>
              <a:t>姿勢</a:t>
            </a:r>
            <a:r>
              <a:rPr lang="zh-TW" altLang="en-US" sz="1200" dirty="0" smtClean="0">
                <a:solidFill>
                  <a:schemeClr val="tx2">
                    <a:lumMod val="75000"/>
                  </a:schemeClr>
                </a:solidFill>
                <a:latin typeface="+mn-ea"/>
              </a:rPr>
              <a:t>的</a:t>
            </a:r>
            <a:r>
              <a:rPr lang="zh-TW" altLang="en-US" sz="1200" dirty="0">
                <a:solidFill>
                  <a:schemeClr val="tx2">
                    <a:lumMod val="75000"/>
                  </a:schemeClr>
                </a:solidFill>
                <a:latin typeface="+mn-ea"/>
              </a:rPr>
              <a:t>指標來自於三角肌、斜方肌、趾長伸肌和屈肌腱肌的肌電</a:t>
            </a:r>
            <a:r>
              <a:rPr lang="zh-TW" altLang="en-US" sz="1200" dirty="0" smtClean="0">
                <a:solidFill>
                  <a:schemeClr val="tx2">
                    <a:lumMod val="75000"/>
                  </a:schemeClr>
                </a:solidFill>
                <a:latin typeface="+mn-ea"/>
              </a:rPr>
              <a:t>圖</a:t>
            </a:r>
            <a:r>
              <a:rPr lang="en-US" altLang="zh-TW" sz="1200" dirty="0" smtClean="0">
                <a:solidFill>
                  <a:schemeClr val="tx2">
                    <a:lumMod val="75000"/>
                  </a:schemeClr>
                </a:solidFill>
                <a:latin typeface="+mn-ea"/>
              </a:rPr>
              <a:t>(EMG)</a:t>
            </a:r>
            <a:r>
              <a:rPr lang="zh-TW" altLang="en-US" sz="1200" dirty="0" smtClean="0">
                <a:solidFill>
                  <a:schemeClr val="tx2">
                    <a:lumMod val="75000"/>
                  </a:schemeClr>
                </a:solidFill>
                <a:latin typeface="+mn-ea"/>
              </a:rPr>
              <a:t>回饋。根據</a:t>
            </a:r>
            <a:r>
              <a:rPr lang="en-US" altLang="zh-TW" sz="1200" dirty="0" err="1">
                <a:solidFill>
                  <a:schemeClr val="tx2">
                    <a:lumMod val="75000"/>
                  </a:schemeClr>
                </a:solidFill>
                <a:latin typeface="+mn-ea"/>
              </a:rPr>
              <a:t>Zipp</a:t>
            </a:r>
            <a:r>
              <a:rPr lang="en-US" altLang="zh-TW" sz="1200" dirty="0">
                <a:solidFill>
                  <a:schemeClr val="tx2">
                    <a:lumMod val="75000"/>
                  </a:schemeClr>
                </a:solidFill>
                <a:latin typeface="+mn-ea"/>
              </a:rPr>
              <a:t> (1982) </a:t>
            </a:r>
            <a:r>
              <a:rPr lang="zh-TW" altLang="en-US" sz="1200" dirty="0">
                <a:solidFill>
                  <a:schemeClr val="tx2">
                    <a:lumMod val="75000"/>
                  </a:schemeClr>
                </a:solidFill>
                <a:latin typeface="+mn-ea"/>
              </a:rPr>
              <a:t>和</a:t>
            </a:r>
            <a:r>
              <a:rPr lang="en-US" altLang="zh-TW" sz="1200" dirty="0" smtClean="0">
                <a:solidFill>
                  <a:schemeClr val="tx2">
                    <a:lumMod val="75000"/>
                  </a:schemeClr>
                </a:solidFill>
                <a:latin typeface="+mn-ea"/>
              </a:rPr>
              <a:t> </a:t>
            </a:r>
            <a:r>
              <a:rPr lang="en-US" altLang="zh-TW" sz="1200" dirty="0" err="1">
                <a:solidFill>
                  <a:schemeClr val="tx2">
                    <a:lumMod val="75000"/>
                  </a:schemeClr>
                </a:solidFill>
                <a:latin typeface="+mn-ea"/>
              </a:rPr>
              <a:t>Perotto</a:t>
            </a:r>
            <a:r>
              <a:rPr lang="en-US" altLang="zh-TW" sz="1200" dirty="0">
                <a:solidFill>
                  <a:schemeClr val="tx2">
                    <a:lumMod val="75000"/>
                  </a:schemeClr>
                </a:solidFill>
                <a:latin typeface="+mn-ea"/>
              </a:rPr>
              <a:t> (1996</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的建議將電極平行放置於這些肌肉的皮膚表層，</a:t>
            </a:r>
            <a:r>
              <a:rPr lang="en-US" altLang="zh-TW" sz="1200" dirty="0" smtClean="0">
                <a:solidFill>
                  <a:schemeClr val="tx2">
                    <a:lumMod val="75000"/>
                  </a:schemeClr>
                </a:solidFill>
                <a:latin typeface="+mn-ea"/>
              </a:rPr>
              <a:t>EMG</a:t>
            </a:r>
            <a:r>
              <a:rPr lang="zh-TW" altLang="en-US" sz="1200" dirty="0" smtClean="0">
                <a:solidFill>
                  <a:schemeClr val="tx2">
                    <a:lumMod val="75000"/>
                  </a:schemeClr>
                </a:solidFill>
                <a:latin typeface="+mn-ea"/>
              </a:rPr>
              <a:t>能測量受測者在進行焊接任務時這些肌肉的交互作用。為取得每位受測者的肌肉最大自主收縮</a:t>
            </a:r>
            <a:r>
              <a:rPr lang="en-US" altLang="zh-TW" sz="1200" dirty="0" smtClean="0">
                <a:solidFill>
                  <a:schemeClr val="tx2">
                    <a:lumMod val="75000"/>
                  </a:schemeClr>
                </a:solidFill>
                <a:latin typeface="+mn-ea"/>
              </a:rPr>
              <a:t>(MVC)</a:t>
            </a:r>
            <a:r>
              <a:rPr lang="zh-TW" altLang="en-US" sz="1200" dirty="0" smtClean="0">
                <a:solidFill>
                  <a:schemeClr val="tx2">
                    <a:lumMod val="75000"/>
                  </a:schemeClr>
                </a:solidFill>
                <a:latin typeface="+mn-ea"/>
              </a:rPr>
              <a:t>數值，根據不同肌肉綁在不同位置：斜方肌與三角肌綁在受測者的肩關節的位置，伸肌腱則將手腕放置在水平靜止物體上綑綁於軸關節，尺側腕屈肌是測量受測者按壓手柄的握力</a:t>
            </a:r>
            <a:endParaRPr lang="en-US" altLang="zh-TW" sz="1200" dirty="0" smtClean="0">
              <a:solidFill>
                <a:schemeClr val="tx2">
                  <a:lumMod val="75000"/>
                </a:schemeClr>
              </a:solidFill>
              <a:latin typeface="+mn-ea"/>
            </a:endParaRPr>
          </a:p>
        </p:txBody>
      </p:sp>
    </p:spTree>
    <p:extLst>
      <p:ext uri="{BB962C8B-B14F-4D97-AF65-F5344CB8AC3E}">
        <p14:creationId xmlns:p14="http://schemas.microsoft.com/office/powerpoint/2010/main" val="2599733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81053" y="1079832"/>
            <a:ext cx="8229600" cy="48474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TW" altLang="en-US" sz="1700" dirty="0" smtClean="0">
                <a:solidFill>
                  <a:schemeClr val="bg1">
                    <a:lumMod val="65000"/>
                  </a:schemeClr>
                </a:solidFill>
                <a:latin typeface="+mn-lt"/>
              </a:rPr>
              <a:t>實驗任務與流程</a:t>
            </a:r>
            <a:r>
              <a:rPr lang="zh-TW" altLang="en-US" sz="1700" dirty="0">
                <a:solidFill>
                  <a:schemeClr val="bg1">
                    <a:lumMod val="65000"/>
                  </a:schemeClr>
                </a:solidFill>
                <a:latin typeface="+mn-lt"/>
              </a:rPr>
              <a:t> </a:t>
            </a:r>
            <a:r>
              <a:rPr lang="en-US" sz="1700" b="1" dirty="0" smtClean="0">
                <a:solidFill>
                  <a:schemeClr val="accent1">
                    <a:lumMod val="60000"/>
                    <a:lumOff val="40000"/>
                  </a:schemeClr>
                </a:solidFill>
                <a:latin typeface="+mn-lt"/>
              </a:rPr>
              <a:t>Experimental </a:t>
            </a:r>
            <a:r>
              <a:rPr lang="en-US" sz="1700" b="1" dirty="0">
                <a:solidFill>
                  <a:schemeClr val="accent1">
                    <a:lumMod val="60000"/>
                    <a:lumOff val="40000"/>
                  </a:schemeClr>
                </a:solidFill>
                <a:latin typeface="+mn-lt"/>
              </a:rPr>
              <a:t>Tasks and Procedure</a:t>
            </a:r>
          </a:p>
        </p:txBody>
      </p:sp>
      <p:sp>
        <p:nvSpPr>
          <p:cNvPr id="14" name="Title 13"/>
          <p:cNvSpPr>
            <a:spLocks noGrp="1"/>
          </p:cNvSpPr>
          <p:nvPr>
            <p:ph type="title"/>
          </p:nvPr>
        </p:nvSpPr>
        <p:spPr>
          <a:xfrm>
            <a:off x="457200" y="455796"/>
            <a:ext cx="8229600" cy="780685"/>
          </a:xfrm>
        </p:spPr>
        <p:txBody>
          <a:bodyPr>
            <a:normAutofit/>
          </a:bodyPr>
          <a:lstStyle/>
          <a:p>
            <a:r>
              <a:rPr lang="en-US" sz="4000" dirty="0">
                <a:solidFill>
                  <a:schemeClr val="accent1">
                    <a:lumMod val="60000"/>
                    <a:lumOff val="40000"/>
                  </a:schemeClr>
                </a:solidFill>
              </a:rPr>
              <a:t>Method</a:t>
            </a:r>
          </a:p>
        </p:txBody>
      </p:sp>
      <p:sp>
        <p:nvSpPr>
          <p:cNvPr id="27" name="TextBox 26"/>
          <p:cNvSpPr txBox="1"/>
          <p:nvPr/>
        </p:nvSpPr>
        <p:spPr>
          <a:xfrm>
            <a:off x="473908" y="1900979"/>
            <a:ext cx="8151012" cy="3406505"/>
          </a:xfrm>
          <a:prstGeom prst="rect">
            <a:avLst/>
          </a:prstGeom>
          <a:noFill/>
        </p:spPr>
        <p:txBody>
          <a:bodyPr wrap="square" rIns="144000" bIns="36000" numCol="1" spcCol="360000" rtlCol="0">
            <a:spAutoFit/>
          </a:bodyPr>
          <a:lstStyle/>
          <a:p>
            <a:pPr algn="just"/>
            <a:r>
              <a:rPr lang="zh-TW" altLang="en-US" sz="1200" dirty="0" smtClean="0">
                <a:solidFill>
                  <a:schemeClr val="tx2">
                    <a:lumMod val="75000"/>
                  </a:schemeClr>
                </a:solidFill>
                <a:latin typeface="+mn-ea"/>
              </a:rPr>
              <a:t>實驗總時間有五週，每組進行兩週的訓練，中間間隔一週確保兩組受測者沒有聯繫與交流</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受測者到現場才知道自己被分配到的組別，在實驗之前填寫受測者同意書，再進行視力、聽力與距離感</a:t>
            </a:r>
            <a:r>
              <a:rPr lang="en-US" altLang="zh-TW" sz="1200" dirty="0" smtClean="0">
                <a:solidFill>
                  <a:schemeClr val="tx2">
                    <a:lumMod val="75000"/>
                  </a:schemeClr>
                </a:solidFill>
                <a:latin typeface="+mn-ea"/>
              </a:rPr>
              <a:t>(depth perception)</a:t>
            </a:r>
            <a:r>
              <a:rPr lang="zh-TW" altLang="en-US" sz="1200" dirty="0" smtClean="0">
                <a:solidFill>
                  <a:schemeClr val="tx2">
                    <a:lumMod val="75000"/>
                  </a:schemeClr>
                </a:solidFill>
                <a:latin typeface="+mn-ea"/>
              </a:rPr>
              <a:t>的</a:t>
            </a:r>
            <a:r>
              <a:rPr lang="zh-TW" altLang="en-US" sz="1200" dirty="0" smtClean="0">
                <a:solidFill>
                  <a:schemeClr val="tx2">
                    <a:lumMod val="75000"/>
                  </a:schemeClr>
                </a:solidFill>
                <a:latin typeface="+mn-ea"/>
              </a:rPr>
              <a:t>測</a:t>
            </a:r>
            <a:r>
              <a:rPr lang="zh-TW" altLang="en-US" sz="1200" dirty="0">
                <a:solidFill>
                  <a:schemeClr val="tx2">
                    <a:lumMod val="75000"/>
                  </a:schemeClr>
                </a:solidFill>
                <a:latin typeface="+mn-ea"/>
              </a:rPr>
              <a:t>驗</a:t>
            </a:r>
            <a:r>
              <a:rPr lang="zh-TW" altLang="en-US" sz="1200" dirty="0" smtClean="0">
                <a:solidFill>
                  <a:schemeClr val="tx2">
                    <a:lumMod val="75000"/>
                  </a:schemeClr>
                </a:solidFill>
                <a:latin typeface="+mn-ea"/>
              </a:rPr>
              <a:t>，確保以上能力</a:t>
            </a:r>
            <a:r>
              <a:rPr lang="zh-TW" altLang="en-US" sz="1200" dirty="0" smtClean="0">
                <a:solidFill>
                  <a:schemeClr val="tx2">
                    <a:lumMod val="75000"/>
                  </a:schemeClr>
                </a:solidFill>
                <a:latin typeface="+mn-ea"/>
              </a:rPr>
              <a:t>正常。</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a:t>
            </a:r>
            <a:r>
              <a:rPr lang="en-US" altLang="zh-TW" sz="1200" dirty="0" smtClean="0">
                <a:solidFill>
                  <a:schemeClr val="tx2">
                    <a:lumMod val="75000"/>
                  </a:schemeClr>
                </a:solidFill>
                <a:latin typeface="+mn-ea"/>
              </a:rPr>
              <a:t>TW</a:t>
            </a:r>
            <a:r>
              <a:rPr lang="zh-TW" altLang="en-US" sz="1200" dirty="0" smtClean="0">
                <a:solidFill>
                  <a:schemeClr val="tx2">
                    <a:lumMod val="75000"/>
                  </a:schemeClr>
                </a:solidFill>
                <a:latin typeface="+mn-ea"/>
              </a:rPr>
              <a:t>組中，受測者從最簡單的</a:t>
            </a:r>
            <a:r>
              <a:rPr lang="en-US" altLang="zh-TW" sz="1200" dirty="0" smtClean="0">
                <a:solidFill>
                  <a:schemeClr val="tx2">
                    <a:lumMod val="75000"/>
                  </a:schemeClr>
                </a:solidFill>
                <a:latin typeface="+mn-ea"/>
              </a:rPr>
              <a:t>2F(</a:t>
            </a:r>
            <a:r>
              <a:rPr lang="zh-TW" altLang="en-US" sz="1200" dirty="0" smtClean="0">
                <a:solidFill>
                  <a:schemeClr val="tx2">
                    <a:lumMod val="75000"/>
                  </a:schemeClr>
                </a:solidFill>
                <a:latin typeface="+mn-ea"/>
              </a:rPr>
              <a:t>水平焊縫</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開始訓練然後到最困難的</a:t>
            </a:r>
            <a:r>
              <a:rPr lang="en-US" altLang="zh-TW" sz="1200" dirty="0" smtClean="0">
                <a:solidFill>
                  <a:schemeClr val="tx2">
                    <a:lumMod val="75000"/>
                  </a:schemeClr>
                </a:solidFill>
                <a:latin typeface="+mn-ea"/>
              </a:rPr>
              <a:t>3G(</a:t>
            </a:r>
            <a:r>
              <a:rPr lang="zh-TW" altLang="en-US" sz="1200" dirty="0" smtClean="0">
                <a:solidFill>
                  <a:schemeClr val="tx2">
                    <a:lumMod val="75000"/>
                  </a:schemeClr>
                </a:solidFill>
                <a:latin typeface="+mn-ea"/>
              </a:rPr>
              <a:t>垂直槽焊</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，分配給每個層級的訓練時間是固定的，包含</a:t>
            </a:r>
            <a:r>
              <a:rPr lang="en-US" altLang="zh-TW" sz="1200" dirty="0" smtClean="0">
                <a:solidFill>
                  <a:schemeClr val="tx2">
                    <a:lumMod val="75000"/>
                  </a:schemeClr>
                </a:solidFill>
                <a:latin typeface="+mn-ea"/>
              </a:rPr>
              <a:t>AWS</a:t>
            </a:r>
            <a:r>
              <a:rPr lang="zh-TW" altLang="en-US" sz="1200" dirty="0" smtClean="0">
                <a:solidFill>
                  <a:schemeClr val="tx2">
                    <a:lumMod val="75000"/>
                  </a:schemeClr>
                </a:solidFill>
                <a:latin typeface="+mn-ea"/>
              </a:rPr>
              <a:t>的講座與實驗室的實踐培訓。焊接成果會在現場先進行</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現場目測檢驗，通過目測檢驗後將其送往實驗性進行結構測試，認證的成功與否取決於實驗室的測試結果。</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在焊接任務期間，實驗者須在指定位置安裝電極以記錄</a:t>
            </a:r>
            <a:r>
              <a:rPr lang="en-US" altLang="zh-TW" sz="1200" dirty="0" smtClean="0">
                <a:solidFill>
                  <a:schemeClr val="tx2">
                    <a:lumMod val="75000"/>
                  </a:schemeClr>
                </a:solidFill>
                <a:latin typeface="+mn-ea"/>
              </a:rPr>
              <a:t>EMG</a:t>
            </a:r>
            <a:r>
              <a:rPr lang="zh-TW" altLang="en-US" sz="1200" dirty="0" smtClean="0">
                <a:solidFill>
                  <a:schemeClr val="tx2">
                    <a:lumMod val="75000"/>
                  </a:schemeClr>
                </a:solidFill>
                <a:latin typeface="+mn-ea"/>
              </a:rPr>
              <a:t>數據</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在焊接室中，會由</a:t>
            </a:r>
            <a:r>
              <a:rPr lang="en-US" altLang="zh-TW" sz="1200" dirty="0" smtClean="0">
                <a:solidFill>
                  <a:schemeClr val="tx2">
                    <a:lumMod val="75000"/>
                  </a:schemeClr>
                </a:solidFill>
                <a:latin typeface="+mn-ea"/>
              </a:rPr>
              <a:t>CWI</a:t>
            </a:r>
            <a:r>
              <a:rPr lang="zh-TW" altLang="en-US" sz="1200" dirty="0" smtClean="0">
                <a:solidFill>
                  <a:schemeClr val="tx2">
                    <a:lumMod val="75000"/>
                  </a:schemeClr>
                </a:solidFill>
                <a:latin typeface="+mn-ea"/>
              </a:rPr>
              <a:t>評估受測者是否能在分配時間結束</a:t>
            </a:r>
            <a:r>
              <a:rPr lang="zh-TW" altLang="en-US" sz="1200" dirty="0">
                <a:solidFill>
                  <a:schemeClr val="tx2">
                    <a:lumMod val="75000"/>
                  </a:schemeClr>
                </a:solidFill>
                <a:latin typeface="+mn-ea"/>
              </a:rPr>
              <a:t>前</a:t>
            </a:r>
            <a:r>
              <a:rPr lang="zh-TW" altLang="en-US" sz="1200" dirty="0" smtClean="0">
                <a:solidFill>
                  <a:schemeClr val="tx2">
                    <a:lumMod val="75000"/>
                  </a:schemeClr>
                </a:solidFill>
                <a:latin typeface="+mn-ea"/>
              </a:rPr>
              <a:t>接受測驗，若達到分配時間無論受測者是否準備好都必須接受測驗。</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在每一焊接類型測驗後立即對受測者進行該類型的紙本認知測驗並填寫</a:t>
            </a:r>
            <a:r>
              <a:rPr lang="en-US" altLang="zh-TW" sz="1200" dirty="0" smtClean="0">
                <a:solidFill>
                  <a:schemeClr val="tx2">
                    <a:lumMod val="75000"/>
                  </a:schemeClr>
                </a:solidFill>
                <a:latin typeface="+mn-ea"/>
              </a:rPr>
              <a:t>NASA-TLX</a:t>
            </a:r>
          </a:p>
          <a:p>
            <a:pPr algn="just"/>
            <a:endParaRPr lang="en-US" altLang="zh-TW" sz="1200" dirty="0">
              <a:solidFill>
                <a:schemeClr val="tx2">
                  <a:lumMod val="75000"/>
                </a:schemeClr>
              </a:solidFill>
              <a:latin typeface="+mn-ea"/>
            </a:endParaRPr>
          </a:p>
          <a:p>
            <a:pPr algn="just"/>
            <a:r>
              <a:rPr lang="en-US" altLang="zh-TW" sz="1200" dirty="0" smtClean="0">
                <a:solidFill>
                  <a:schemeClr val="tx2">
                    <a:lumMod val="75000"/>
                  </a:schemeClr>
                </a:solidFill>
                <a:latin typeface="+mn-ea"/>
              </a:rPr>
              <a:t>VR50</a:t>
            </a:r>
            <a:r>
              <a:rPr lang="zh-TW" altLang="en-US" sz="1200" dirty="0" smtClean="0">
                <a:solidFill>
                  <a:schemeClr val="tx2">
                    <a:lumMod val="75000"/>
                  </a:schemeClr>
                </a:solidFill>
                <a:latin typeface="+mn-ea"/>
              </a:rPr>
              <a:t>組的實驗流程大致相同，區別在於使用的訓練系統，</a:t>
            </a:r>
            <a:r>
              <a:rPr lang="en-US" altLang="zh-TW" sz="1200" dirty="0" smtClean="0">
                <a:solidFill>
                  <a:schemeClr val="tx2">
                    <a:lumMod val="75000"/>
                  </a:schemeClr>
                </a:solidFill>
                <a:latin typeface="+mn-ea"/>
              </a:rPr>
              <a:t>50%</a:t>
            </a:r>
            <a:r>
              <a:rPr lang="zh-TW" altLang="en-US" sz="1200" dirty="0" smtClean="0">
                <a:solidFill>
                  <a:schemeClr val="tx2">
                    <a:lumMod val="75000"/>
                  </a:schemeClr>
                </a:solidFill>
                <a:latin typeface="+mn-ea"/>
              </a:rPr>
              <a:t>的現實訓練</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包含</a:t>
            </a:r>
            <a:r>
              <a:rPr lang="en-US" altLang="zh-TW" sz="1200" dirty="0">
                <a:solidFill>
                  <a:schemeClr val="tx2">
                    <a:lumMod val="75000"/>
                  </a:schemeClr>
                </a:solidFill>
                <a:latin typeface="+mn-ea"/>
              </a:rPr>
              <a:t>AWS</a:t>
            </a:r>
            <a:r>
              <a:rPr lang="zh-TW" altLang="en-US" sz="1200" dirty="0">
                <a:solidFill>
                  <a:schemeClr val="tx2">
                    <a:lumMod val="75000"/>
                  </a:schemeClr>
                </a:solidFill>
                <a:latin typeface="+mn-ea"/>
              </a:rPr>
              <a:t>的</a:t>
            </a:r>
            <a:r>
              <a:rPr lang="zh-TW" altLang="en-US" sz="1200" dirty="0" smtClean="0">
                <a:solidFill>
                  <a:schemeClr val="tx2">
                    <a:lumMod val="75000"/>
                  </a:schemeClr>
                </a:solidFill>
                <a:latin typeface="+mn-ea"/>
              </a:rPr>
              <a:t>講座</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a:t>
            </a:r>
            <a:r>
              <a:rPr lang="en-US" altLang="zh-TW" sz="1200" dirty="0" smtClean="0">
                <a:solidFill>
                  <a:schemeClr val="tx2">
                    <a:lumMod val="75000"/>
                  </a:schemeClr>
                </a:solidFill>
                <a:latin typeface="+mn-ea"/>
              </a:rPr>
              <a:t>50%</a:t>
            </a:r>
            <a:r>
              <a:rPr lang="zh-TW" altLang="en-US" sz="1200" dirty="0" smtClean="0">
                <a:solidFill>
                  <a:schemeClr val="tx2">
                    <a:lumMod val="75000"/>
                  </a:schemeClr>
                </a:solidFill>
                <a:latin typeface="+mn-ea"/>
              </a:rPr>
              <a:t>在</a:t>
            </a:r>
            <a:r>
              <a:rPr lang="en-US" altLang="zh-TW" sz="1200" dirty="0" smtClean="0">
                <a:solidFill>
                  <a:schemeClr val="tx2">
                    <a:lumMod val="75000"/>
                  </a:schemeClr>
                </a:solidFill>
                <a:latin typeface="+mn-ea"/>
              </a:rPr>
              <a:t>VETEX</a:t>
            </a:r>
            <a:r>
              <a:rPr lang="zh-TW" altLang="en-US" sz="1200" dirty="0" smtClean="0">
                <a:solidFill>
                  <a:schemeClr val="tx2">
                    <a:lumMod val="75000"/>
                  </a:schemeClr>
                </a:solidFill>
                <a:latin typeface="+mn-ea"/>
              </a:rPr>
              <a:t> </a:t>
            </a:r>
            <a:r>
              <a:rPr lang="en-US" altLang="zh-TW" sz="1200" dirty="0" smtClean="0">
                <a:solidFill>
                  <a:schemeClr val="tx2">
                    <a:lumMod val="75000"/>
                  </a:schemeClr>
                </a:solidFill>
                <a:latin typeface="+mn-ea"/>
              </a:rPr>
              <a:t>360</a:t>
            </a:r>
            <a:r>
              <a:rPr lang="zh-TW" altLang="en-US" sz="1200" dirty="0" smtClean="0">
                <a:solidFill>
                  <a:schemeClr val="tx2">
                    <a:lumMod val="75000"/>
                  </a:schemeClr>
                </a:solidFill>
                <a:latin typeface="+mn-ea"/>
              </a:rPr>
              <a:t>系統中，</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系統會在每次焊接過程</a:t>
            </a:r>
            <a:r>
              <a:rPr lang="zh-TW" altLang="en-US" sz="1200" dirty="0">
                <a:solidFill>
                  <a:schemeClr val="tx2">
                    <a:lumMod val="75000"/>
                  </a:schemeClr>
                </a:solidFill>
                <a:latin typeface="+mn-ea"/>
              </a:rPr>
              <a:t>中</a:t>
            </a:r>
            <a:r>
              <a:rPr lang="zh-TW" altLang="en-US" sz="1200" dirty="0" smtClean="0">
                <a:solidFill>
                  <a:schemeClr val="tx2">
                    <a:lumMod val="75000"/>
                  </a:schemeClr>
                </a:solidFill>
                <a:latin typeface="+mn-ea"/>
              </a:rPr>
              <a:t>提供回饋，並提供視覺引導改善受測者在焊接任務中的行進速度、角度和弧長等等。</a:t>
            </a:r>
            <a:endParaRPr lang="en-US" altLang="zh-TW" sz="1200" dirty="0" smtClean="0">
              <a:solidFill>
                <a:schemeClr val="tx2">
                  <a:lumMod val="75000"/>
                </a:schemeClr>
              </a:solidFill>
              <a:latin typeface="+mn-ea"/>
            </a:endParaRPr>
          </a:p>
          <a:p>
            <a:pPr algn="just"/>
            <a:r>
              <a:rPr lang="zh-TW" altLang="en-US" sz="1200" dirty="0" smtClean="0">
                <a:solidFill>
                  <a:schemeClr val="tx2">
                    <a:lumMod val="75000"/>
                  </a:schemeClr>
                </a:solidFill>
                <a:latin typeface="+mn-ea"/>
              </a:rPr>
              <a:t>受測者在</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系統中達到兩次</a:t>
            </a:r>
            <a:r>
              <a:rPr lang="en-US" altLang="zh-TW" sz="1200" dirty="0" smtClean="0">
                <a:solidFill>
                  <a:schemeClr val="tx2">
                    <a:lumMod val="75000"/>
                  </a:schemeClr>
                </a:solidFill>
                <a:latin typeface="+mn-ea"/>
              </a:rPr>
              <a:t>85</a:t>
            </a:r>
            <a:r>
              <a:rPr lang="zh-TW" altLang="en-US" sz="1200" dirty="0" smtClean="0">
                <a:solidFill>
                  <a:schemeClr val="tx2">
                    <a:lumMod val="75000"/>
                  </a:schemeClr>
                </a:solidFill>
                <a:latin typeface="+mn-ea"/>
              </a:rPr>
              <a:t>分的分數就能停止該類型的訓練，若超過分配時間，</a:t>
            </a:r>
            <a:r>
              <a:rPr lang="zh-TW" altLang="en-US" sz="1200" dirty="0">
                <a:solidFill>
                  <a:schemeClr val="tx2">
                    <a:lumMod val="75000"/>
                  </a:schemeClr>
                </a:solidFill>
                <a:latin typeface="+mn-ea"/>
              </a:rPr>
              <a:t>無論達到的分數為何</a:t>
            </a:r>
            <a:r>
              <a:rPr lang="zh-TW" altLang="en-US" sz="1200" dirty="0" smtClean="0">
                <a:solidFill>
                  <a:schemeClr val="tx2">
                    <a:lumMod val="75000"/>
                  </a:schemeClr>
                </a:solidFill>
                <a:latin typeface="+mn-ea"/>
              </a:rPr>
              <a:t>受測者都會被轉移到現實世界做訓練</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僅</a:t>
            </a:r>
            <a:r>
              <a:rPr lang="en-US" altLang="zh-TW" sz="1200" dirty="0" smtClean="0">
                <a:solidFill>
                  <a:schemeClr val="tx2">
                    <a:lumMod val="75000"/>
                  </a:schemeClr>
                </a:solidFill>
                <a:latin typeface="+mn-ea"/>
              </a:rPr>
              <a:t>8</a:t>
            </a:r>
            <a:r>
              <a:rPr lang="zh-TW" altLang="en-US" sz="1200" dirty="0" smtClean="0">
                <a:solidFill>
                  <a:schemeClr val="tx2">
                    <a:lumMod val="75000"/>
                  </a:schemeClr>
                </a:solidFill>
                <a:latin typeface="+mn-ea"/>
              </a:rPr>
              <a:t>次轉移的事件發生</a:t>
            </a:r>
            <a:r>
              <a:rPr lang="en-US" altLang="zh-TW" sz="1200" dirty="0" smtClean="0">
                <a:solidFill>
                  <a:schemeClr val="tx2">
                    <a:lumMod val="75000"/>
                  </a:schemeClr>
                </a:solidFill>
                <a:latin typeface="+mn-ea"/>
              </a:rPr>
              <a:t>)</a:t>
            </a:r>
            <a:r>
              <a:rPr lang="zh-TW" altLang="en-US" sz="1200" dirty="0" smtClean="0">
                <a:solidFill>
                  <a:schemeClr val="tx2">
                    <a:lumMod val="75000"/>
                  </a:schemeClr>
                </a:solidFill>
                <a:latin typeface="+mn-ea"/>
              </a:rPr>
              <a:t>，一旦轉移就不能回到</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系統繼續訓練。受測者必須保持現實與</a:t>
            </a:r>
            <a:r>
              <a:rPr lang="en-US" altLang="zh-TW" sz="1200" dirty="0" smtClean="0">
                <a:solidFill>
                  <a:schemeClr val="tx2">
                    <a:lumMod val="75000"/>
                  </a:schemeClr>
                </a:solidFill>
                <a:latin typeface="+mn-ea"/>
              </a:rPr>
              <a:t>VR</a:t>
            </a:r>
            <a:r>
              <a:rPr lang="zh-TW" altLang="en-US" sz="1200" dirty="0" smtClean="0">
                <a:solidFill>
                  <a:schemeClr val="tx2">
                    <a:lumMod val="75000"/>
                  </a:schemeClr>
                </a:solidFill>
                <a:latin typeface="+mn-ea"/>
              </a:rPr>
              <a:t>的訓練時間比率為</a:t>
            </a:r>
            <a:r>
              <a:rPr lang="en-US" altLang="zh-TW" sz="1200" dirty="0" smtClean="0">
                <a:solidFill>
                  <a:schemeClr val="tx2">
                    <a:lumMod val="75000"/>
                  </a:schemeClr>
                </a:solidFill>
                <a:latin typeface="+mn-ea"/>
              </a:rPr>
              <a:t>50:50</a:t>
            </a:r>
            <a:r>
              <a:rPr lang="zh-TW" altLang="en-US" sz="1200" dirty="0" smtClean="0">
                <a:solidFill>
                  <a:schemeClr val="tx2">
                    <a:lumMod val="75000"/>
                  </a:schemeClr>
                </a:solidFill>
                <a:latin typeface="+mn-ea"/>
              </a:rPr>
              <a:t>。</a:t>
            </a:r>
            <a:endParaRPr lang="en-US" altLang="zh-TW" sz="1200" dirty="0" smtClean="0">
              <a:solidFill>
                <a:schemeClr val="tx2">
                  <a:lumMod val="75000"/>
                </a:schemeClr>
              </a:solidFill>
              <a:latin typeface="+mn-ea"/>
            </a:endParaRPr>
          </a:p>
          <a:p>
            <a:pPr algn="just"/>
            <a:endParaRPr lang="en-US" altLang="zh-TW" sz="1200" dirty="0" smtClean="0">
              <a:solidFill>
                <a:schemeClr val="tx2">
                  <a:lumMod val="75000"/>
                </a:schemeClr>
              </a:solidFill>
              <a:latin typeface="+mn-ea"/>
            </a:endParaRPr>
          </a:p>
        </p:txBody>
      </p:sp>
      <p:sp>
        <p:nvSpPr>
          <p:cNvPr id="3"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為了人數控管和安全 我們希望是原車去原車回 因為人是我們帶出去了 如果你們離開的時候發生什麼事我們都無法卸責 </a:t>
            </a:r>
            <a:r>
              <a:rPr kumimoji="0" lang="zh-TW" altLang="zh-TW" sz="600" b="0" i="0" u="none" strike="noStrike" cap="none" normalizeH="0" baseline="0" dirty="0" smtClean="0">
                <a:ln>
                  <a:noFill/>
                </a:ln>
                <a:solidFill>
                  <a:schemeClr val="tx1"/>
                </a:solidFill>
                <a:effectLst/>
                <a:latin typeface="Arial" panose="020B0604020202020204" pitchFamily="34" charset="0"/>
              </a:rPr>
              <a:t/>
            </a:r>
            <a:br>
              <a:rPr kumimoji="0" lang="zh-TW" altLang="zh-TW" sz="600" b="0" i="0" u="none" strike="noStrike" cap="none" normalizeH="0" baseline="0" dirty="0" smtClean="0">
                <a:ln>
                  <a:noFill/>
                </a:ln>
                <a:solidFill>
                  <a:schemeClr val="tx1"/>
                </a:solidFill>
                <a:effectLst/>
                <a:latin typeface="Arial" panose="020B0604020202020204" pitchFamily="34" charset="0"/>
              </a:rPr>
            </a:br>
            <a:r>
              <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rPr>
              <a:t>我們會儘量早點結束行程早點讓你們回去 也希望大家彼此配合  </a:t>
            </a:r>
            <a:r>
              <a:rPr kumimoji="0" lang="zh-TW" altLang="zh-TW" sz="900" b="0" i="0" u="none" strike="noStrike" cap="none" normalizeH="0" baseline="0" dirty="0" smtClean="0">
                <a:ln>
                  <a:noFill/>
                </a:ln>
                <a:solidFill>
                  <a:schemeClr val="tx1"/>
                </a:solidFill>
                <a:effectLst/>
                <a:latin typeface="Arial" panose="020B0604020202020204" pitchFamily="34" charset="0"/>
              </a:rPr>
              <a:t> </a:t>
            </a:r>
            <a:endParaRPr kumimoji="0" lang="zh-TW" altLang="zh-TW" sz="900" b="0" i="0" u="none" strike="noStrike" cap="none" normalizeH="0" baseline="0" dirty="0" smtClean="0">
              <a:ln>
                <a:noFill/>
              </a:ln>
              <a:solidFill>
                <a:srgbClr val="FFFFFF"/>
              </a:solidFill>
              <a:effectLst/>
              <a:latin typeface="Arial" panose="020B0604020202020204" pitchFamily="34" charset="0"/>
              <a:ea typeface="Helvetica" panose="020B0604020202020204" pitchFamily="34" charset="0"/>
            </a:endParaRPr>
          </a:p>
        </p:txBody>
      </p:sp>
    </p:spTree>
    <p:extLst>
      <p:ext uri="{BB962C8B-B14F-4D97-AF65-F5344CB8AC3E}">
        <p14:creationId xmlns:p14="http://schemas.microsoft.com/office/powerpoint/2010/main" val="744303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8145</TotalTime>
  <Words>6515</Words>
  <Application>Microsoft Office PowerPoint</Application>
  <PresentationFormat>如螢幕大小 (4:3)</PresentationFormat>
  <Paragraphs>321</Paragraphs>
  <Slides>21</Slides>
  <Notes>19</Notes>
  <HiddenSlides>1</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21</vt:i4>
      </vt:variant>
    </vt:vector>
  </HeadingPairs>
  <TitlesOfParts>
    <vt:vector size="28" baseType="lpstr">
      <vt:lpstr>Signika Negative</vt:lpstr>
      <vt:lpstr>Source Sans Pro Light</vt:lpstr>
      <vt:lpstr>新細明體</vt:lpstr>
      <vt:lpstr>Arial</vt:lpstr>
      <vt:lpstr>Calibri</vt:lpstr>
      <vt:lpstr>Helvetica</vt:lpstr>
      <vt:lpstr>Office Theme</vt:lpstr>
      <vt:lpstr>Physical and Cognitive Effects of Virtual Reality Integrated Training</vt:lpstr>
      <vt:lpstr>先來放個要在封面講的摘要</vt:lpstr>
      <vt:lpstr>Introduction</vt:lpstr>
      <vt:lpstr>Introduction</vt:lpstr>
      <vt:lpstr>Method</vt:lpstr>
      <vt:lpstr>Method</vt:lpstr>
      <vt:lpstr>Method</vt:lpstr>
      <vt:lpstr>Method</vt:lpstr>
      <vt:lpstr>Method</vt:lpstr>
      <vt:lpstr>Results</vt:lpstr>
      <vt:lpstr>Results</vt:lpstr>
      <vt:lpstr>Results</vt:lpstr>
      <vt:lpstr>Results</vt:lpstr>
      <vt:lpstr>Results</vt:lpstr>
      <vt:lpstr>Results</vt:lpstr>
      <vt:lpstr>Discussion</vt:lpstr>
      <vt:lpstr>Discussion</vt:lpstr>
      <vt:lpstr>Discussion</vt:lpstr>
      <vt:lpstr>Discussion</vt:lpstr>
      <vt:lpstr>Study limitations and Implications for Future Work </vt:lpstr>
      <vt:lpstr>ConclusIon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EAMEJIA</dc:creator>
  <cp:lastModifiedBy>USER</cp:lastModifiedBy>
  <cp:revision>337</cp:revision>
  <dcterms:created xsi:type="dcterms:W3CDTF">2014-02-03T20:55:49Z</dcterms:created>
  <dcterms:modified xsi:type="dcterms:W3CDTF">2018-11-08T05:07:56Z</dcterms:modified>
</cp:coreProperties>
</file>